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33"/>
  </p:notesMasterIdLst>
  <p:handoutMasterIdLst>
    <p:handoutMasterId r:id="rId34"/>
  </p:handoutMasterIdLst>
  <p:sldIdLst>
    <p:sldId id="342" r:id="rId5"/>
    <p:sldId id="359" r:id="rId6"/>
    <p:sldId id="373" r:id="rId7"/>
    <p:sldId id="375" r:id="rId8"/>
    <p:sldId id="384" r:id="rId9"/>
    <p:sldId id="374" r:id="rId10"/>
    <p:sldId id="385" r:id="rId11"/>
    <p:sldId id="388" r:id="rId12"/>
    <p:sldId id="383" r:id="rId13"/>
    <p:sldId id="382" r:id="rId14"/>
    <p:sldId id="390" r:id="rId15"/>
    <p:sldId id="392" r:id="rId16"/>
    <p:sldId id="393" r:id="rId17"/>
    <p:sldId id="394" r:id="rId18"/>
    <p:sldId id="395" r:id="rId19"/>
    <p:sldId id="389" r:id="rId20"/>
    <p:sldId id="396" r:id="rId21"/>
    <p:sldId id="400" r:id="rId22"/>
    <p:sldId id="399" r:id="rId23"/>
    <p:sldId id="398" r:id="rId24"/>
    <p:sldId id="401" r:id="rId25"/>
    <p:sldId id="402" r:id="rId26"/>
    <p:sldId id="403" r:id="rId27"/>
    <p:sldId id="404" r:id="rId28"/>
    <p:sldId id="406" r:id="rId29"/>
    <p:sldId id="405" r:id="rId30"/>
    <p:sldId id="372" r:id="rId31"/>
    <p:sldId id="391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78F8F"/>
    <a:srgbClr val="308045"/>
    <a:srgbClr val="E3FBFE"/>
    <a:srgbClr val="000000"/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10A1B5D5-9B99-4C35-A422-299274C87663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5388" autoAdjust="0"/>
  </p:normalViewPr>
  <p:slideViewPr>
    <p:cSldViewPr snapToGrid="0" snapToObjects="1" showGuides="1">
      <p:cViewPr varScale="1">
        <p:scale>
          <a:sx n="59" d="100"/>
          <a:sy n="59" d="100"/>
        </p:scale>
        <p:origin x="924" y="5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67" d="100"/>
          <a:sy n="67" d="100"/>
        </p:scale>
        <p:origin x="312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microsoft.com/office/2018/10/relationships/authors" Target="author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4459878-C319-6BF3-52DC-16FA4340A6C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2FA7FC-DFAE-8499-5A3E-AD9648D7FCA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8BFD57-AB0A-470B-A7AF-56DFE7B5174A}" type="datetimeFigureOut">
              <a:rPr lang="en-US" smtClean="0"/>
              <a:t>6/19/2025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9C12BB-9544-9F9A-BEDA-E7168643859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1E77E4-B9A2-A882-9240-3AE65EE2176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9D61A1-75D9-49F7-83EB-F587264261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3272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B3339F-6CEA-4641-BE08-40DAFD6FCF25}" type="datetimeFigureOut">
              <a:rPr lang="en-US" smtClean="0"/>
              <a:t>6/19/2025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75CB5-5666-5049-9AE0-38EFD385C2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9997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DAF32F-9342-49ED-A385-9DB4839897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D2DFAE1-42C8-EF66-5B79-4CB5E39D6A4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43D0D29-2484-57C5-760F-C32E58AF2A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A0EFD9-6D0D-6811-E475-911516671C7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58531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10624F-2A4F-EF81-36DD-8059C8C85D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AE6E36B-3B26-6C54-727D-DF93D479C3F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1495BC1-8374-E383-335D-CDBC5083EB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B08A7A-981C-4907-8731-70D3EAC9443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78963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988AF0-B636-8A26-396B-7DF4712287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7237075-F859-95DF-BFD1-798A2EEB1A4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4AA90B3-03C1-3A23-6D88-ECF944120D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15B7D-FC14-1885-E05A-E28AE93E15C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1920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19FF57-DCB5-0AE5-39F8-C753513F4F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E113725-6974-1338-512A-8F3CECC0235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6228B43-D774-F3EA-2224-19041418BF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76A198-F447-9EED-791A-49DE9FEE8AB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20393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E34FF3-6607-1513-9567-8DEE988722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20B44BF-D0AF-24D0-4901-B99425BEDC1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EDE8CC6-DCCD-68D4-22D3-A2509E59DC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BC9C26-3E66-6F8F-D016-66615A4DA0C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5512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70B036-7FD7-1A67-92D7-9EBFD01C7D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F64854C-74DA-4FD9-5130-26358077123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FF9C9DA-47EE-A48F-17AB-A21085C140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F9719B-1183-E69F-F904-D65CA70964B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805311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C5F139-094A-B729-D4BF-24E73646A7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E40678F-60DA-CAFC-D311-8790FF502CD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58F5884-493F-8FAC-42CA-F11CD46023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10300E-F7E3-9AA4-3C3A-2329CD8975A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10716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3DD94F-CE0B-67C9-F31E-F6C8554C0A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2FF5308-BEED-1767-D155-A582F116B7B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2A69784-550F-F064-090D-1B07F995DA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146810-96D6-9CBF-C96B-A1D9D8044E9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552744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5B2661-2848-3830-CACE-428D501487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8E4B8BD-FC59-BCA1-2015-AF99B69096B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2DF1BF6-4992-7669-2216-C9D7FEC9FA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6157E8-9505-8CAE-C73A-EB5F607A1A2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19316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C5F139-094A-B729-D4BF-24E73646A7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E40678F-60DA-CAFC-D311-8790FF502CD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58F5884-493F-8FAC-42CA-F11CD46023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10300E-F7E3-9AA4-3C3A-2329CD8975A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08116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EF75CB5-5666-5049-9AE0-38EFD385C21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0267386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2AB423-5C8A-0F2A-6612-E3313D7913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94DFF3B-8D71-EF28-A65F-8C9CFDC1FCF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C8BBB68-4EEE-9522-1E58-9B5FEA29D6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05076A-E5C6-2927-0C40-CC67B48240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415689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371503-8CAD-31D5-EDEE-2D7ADF19E5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94A5B0D-C959-6561-EA95-A2945695A9C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F58DB60-CCFE-20B0-76F5-0CB5E2A300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437EF7-E65B-09A5-1B97-EA005C7E7B5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234555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419085-B04B-0E74-5DDF-8C3670BE83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D4B4482-700C-6838-B476-0451AB3730A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2CC767A-184F-A78E-6A79-1CB6CA2613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E19C76-25F7-0A66-CDFF-C9419A6C045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85072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19C9C0-307C-726D-65DA-DE9F8178A7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9190511-68EB-F943-D0B4-889488DEBA8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6B318CA-A151-B565-E591-E798A4ED48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A98DC5-FBAA-54D3-F4A5-61F3E935AD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334859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F13EDF-9924-84A0-55AB-01006AA3C1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FB48BBD-E870-0368-73A0-E5ADF6B5E8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8EE7698-6B93-0976-2AAD-55098BEFA6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52E739-7506-B561-0D2D-5A9C8B6B18D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986072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C5F139-094A-B729-D4BF-24E73646A7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E40678F-60DA-CAFC-D311-8790FF502CD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58F5884-493F-8FAC-42CA-F11CD46023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10300E-F7E3-9AA4-3C3A-2329CD8975A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999479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06593C-0700-2F6F-0CA7-5E9D5365C2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CDDAA66-E9B1-B02E-E417-4AEFE84F16F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B16EC4-6154-2855-605D-2113F3D0BF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A01F6D-49AB-CA52-E5D1-89D2525EBB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557051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789011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F76A2D-2106-4972-FD9C-5DA4F770CF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0FDE832-4125-F9BA-9689-DDA1269D0D0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BB9D18B-13CB-025C-278B-890556E753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6ECFD3-62DC-22D5-7A49-E2F9011407B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70540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01641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25224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BD886A-BE71-F0CB-543D-3A966D1DC2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DF56D28-B051-29E1-2E81-3B1040C06AE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36F08CB-0C1D-C0E3-3223-22FBA03F2C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0890BB-C38E-D08E-7784-422A58AB454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39849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50729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27A435-7143-67CF-E9CD-AB178CBB2E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380D290-1749-775C-C402-A6161045230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A19B505-41BD-225C-652B-B77476AB25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89DFE8-4E7B-4E36-161E-7EBE2C6E9EB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52176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10F5D9-C64C-08E4-7507-5E03B28B7A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BBFDAF4-3DFF-D75D-FDFD-11446B96B03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7A20D62-C8E0-7971-7AA4-5A5888A221D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A686BD-56CB-FC77-F25F-CEFAD1F25A2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238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AEBEF0-816F-B7D9-2CB9-E88DABAA60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024D6B6-BA22-4D1A-70E1-81DC78FEB61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BD44713-1985-F540-EB9E-7056BCD729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2224C6-FF44-6D45-F771-FD2D48ECAA1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99268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BA6450-E291-DC40-F198-C02B485137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" y="1"/>
            <a:ext cx="12192003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304799"/>
            <a:ext cx="12191998" cy="3215641"/>
          </a:xfrm>
        </p:spPr>
        <p:txBody>
          <a:bodyPr lIns="0" rIns="0" bIns="0" anchor="b" anchorCtr="0">
            <a:noAutofit/>
          </a:bodyPr>
          <a:lstStyle>
            <a:lvl1pPr algn="ctr">
              <a:defRPr sz="6000" kern="1200" cap="all" spc="3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670628"/>
            <a:ext cx="12191997" cy="2577772"/>
          </a:xfrm>
        </p:spPr>
        <p:txBody>
          <a:bodyPr>
            <a:noAutofit/>
          </a:bodyPr>
          <a:lstStyle>
            <a:lvl1pPr marL="0" indent="0" algn="ctr">
              <a:buNone/>
              <a:defRPr sz="3200" b="0" i="0" cap="all" spc="600" baseline="0">
                <a:solidFill>
                  <a:schemeClr val="accent3"/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55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123B0D0-B01D-0BB0-6127-A878BE49D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39728" y="-6350"/>
            <a:ext cx="6154615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89627" y="173736"/>
            <a:ext cx="4352662" cy="2203704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C363351-4779-B42E-ED7A-C4AF2920BABC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336550" y="336550"/>
            <a:ext cx="5303640" cy="6184900"/>
          </a:xfrm>
        </p:spPr>
        <p:txBody>
          <a:bodyPr/>
          <a:lstStyle>
            <a:lvl1pPr algn="ctr"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889627" y="3104277"/>
            <a:ext cx="4371560" cy="3022201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56921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2pPr>
            <a:lvl3pPr marL="861822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3pPr>
            <a:lvl4pPr marL="115214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0712911-615E-724B-FC0F-996291526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889627" y="2679480"/>
            <a:ext cx="4352662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30826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55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CFFF0E2-6B47-67EB-D6AA-D972E7B7C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6350"/>
            <a:ext cx="4646951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4827F6F-999F-23E9-8C09-325D1A76B0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35831" y="2680134"/>
            <a:ext cx="3114078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5370" y="171396"/>
            <a:ext cx="3736630" cy="2202350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841716" y="3078480"/>
            <a:ext cx="3108193" cy="3047997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56921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2pPr>
            <a:lvl3pPr marL="861822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3pPr>
            <a:lvl4pPr marL="115214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2" name="Table Placeholder 11">
            <a:extLst>
              <a:ext uri="{FF2B5EF4-FFF2-40B4-BE49-F238E27FC236}">
                <a16:creationId xmlns:a16="http://schemas.microsoft.com/office/drawing/2014/main" id="{D360C16C-E69B-FDEF-F033-CA9A2E238288}"/>
              </a:ext>
            </a:extLst>
          </p:cNvPr>
          <p:cNvSpPr>
            <a:spLocks noGrp="1"/>
          </p:cNvSpPr>
          <p:nvPr>
            <p:ph type="tbl" sz="quarter" idx="37"/>
          </p:nvPr>
        </p:nvSpPr>
        <p:spPr>
          <a:xfrm>
            <a:off x="5067300" y="404813"/>
            <a:ext cx="6705600" cy="6048375"/>
          </a:xfrm>
        </p:spPr>
        <p:txBody>
          <a:bodyPr/>
          <a:lstStyle>
            <a:lvl1pPr>
              <a:defRPr sz="2400">
                <a:latin typeface="+mn-lt"/>
              </a:defRPr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39072198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196A82D-0723-4BA3-0283-9F0D67B0C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A20A5FD-BDFB-45F2-E644-E93FB81CA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7039" y="1983416"/>
            <a:ext cx="104356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33562" y="433906"/>
            <a:ext cx="10515601" cy="1327464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814302" y="2465535"/>
            <a:ext cx="7303538" cy="3427265"/>
          </a:xfrm>
        </p:spPr>
        <p:txBody>
          <a:bodyPr/>
          <a:lstStyle>
            <a:lvl1pPr marL="283464" indent="-283464"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lnSpc>
                <a:spcPct val="120000"/>
              </a:lnSpc>
              <a:spcBef>
                <a:spcPts val="500"/>
              </a:spcBef>
              <a:buClr>
                <a:schemeClr val="accent3"/>
              </a:buClr>
              <a:defRPr sz="1800" spc="0"/>
            </a:lvl2pPr>
            <a:lvl3pPr marL="859536" indent="-283464">
              <a:lnSpc>
                <a:spcPct val="120000"/>
              </a:lnSpc>
              <a:spcBef>
                <a:spcPts val="500"/>
              </a:spcBef>
              <a:buClr>
                <a:schemeClr val="accent3"/>
              </a:buClr>
              <a:defRPr sz="1800" spc="0"/>
            </a:lvl3pPr>
            <a:lvl4pPr marL="1152144">
              <a:lnSpc>
                <a:spcPct val="120000"/>
              </a:lnSpc>
              <a:spcBef>
                <a:spcPts val="500"/>
              </a:spcBef>
              <a:buClr>
                <a:schemeClr val="accent3"/>
              </a:buClr>
              <a:defRPr sz="1800" spc="0"/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E7FC75E-AA73-003E-D4E3-B1819886AF9C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8392160" y="2465388"/>
            <a:ext cx="2856865" cy="3427412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457200" indent="0">
              <a:lnSpc>
                <a:spcPct val="120000"/>
              </a:lnSpc>
              <a:spcBef>
                <a:spcPts val="1000"/>
              </a:spcBef>
              <a:buNone/>
              <a:defRPr sz="1600">
                <a:solidFill>
                  <a:schemeClr val="bg1"/>
                </a:solidFill>
                <a:latin typeface="+mn-lt"/>
              </a:defRPr>
            </a:lvl2pPr>
            <a:lvl3pPr marL="914400" indent="0">
              <a:lnSpc>
                <a:spcPct val="120000"/>
              </a:lnSpc>
              <a:spcBef>
                <a:spcPts val="1000"/>
              </a:spcBef>
              <a:buNone/>
              <a:defRPr sz="1400">
                <a:solidFill>
                  <a:schemeClr val="bg1"/>
                </a:solidFill>
                <a:latin typeface="+mn-lt"/>
              </a:defRPr>
            </a:lvl3pPr>
            <a:lvl4pPr marL="1371600" indent="0">
              <a:lnSpc>
                <a:spcPct val="120000"/>
              </a:lnSpc>
              <a:spcBef>
                <a:spcPts val="1000"/>
              </a:spcBef>
              <a:buNone/>
              <a:defRPr sz="1200">
                <a:solidFill>
                  <a:schemeClr val="bg1"/>
                </a:solidFill>
                <a:latin typeface="+mn-lt"/>
              </a:defRPr>
            </a:lvl4pPr>
            <a:lvl5pPr marL="1828800" indent="0">
              <a:lnSpc>
                <a:spcPct val="120000"/>
              </a:lnSpc>
              <a:spcBef>
                <a:spcPts val="1000"/>
              </a:spcBef>
              <a:buNone/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56119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2D51531-1219-2E4B-DCE7-C6FD9D809F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21869" y="343814"/>
            <a:ext cx="11550701" cy="621060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EC02E56-87A4-158A-F0B0-DB8E9BE3A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7039" y="1991547"/>
            <a:ext cx="10546763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5370" y="643842"/>
            <a:ext cx="10515601" cy="1140849"/>
          </a:xfrm>
        </p:spPr>
        <p:txBody>
          <a:bodyPr lIns="0"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able Placeholder 9">
            <a:extLst>
              <a:ext uri="{FF2B5EF4-FFF2-40B4-BE49-F238E27FC236}">
                <a16:creationId xmlns:a16="http://schemas.microsoft.com/office/drawing/2014/main" id="{471D7DE3-05F5-8052-02FA-6EF9717E15BE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835025" y="2560638"/>
            <a:ext cx="10515600" cy="3478212"/>
          </a:xfrm>
        </p:spPr>
        <p:txBody>
          <a:bodyPr/>
          <a:lstStyle>
            <a:lvl1pPr>
              <a:defRPr sz="2400">
                <a:latin typeface="+mn-lt"/>
              </a:defRPr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468DE94-FC46-A848-7949-ABFEADADE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7039" y="1983705"/>
            <a:ext cx="104356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89F5C3D-E9E6-75E0-BF7D-799B5CFE5E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4575462" y="4137"/>
            <a:ext cx="7616537" cy="6853863"/>
            <a:chOff x="4575462" y="4137"/>
            <a:chExt cx="7616537" cy="6853863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CDE1D2C2-40C4-6B80-E8C6-B4CE94C23037}"/>
                </a:ext>
              </a:extLst>
            </p:cNvPr>
            <p:cNvGrpSpPr/>
            <p:nvPr/>
          </p:nvGrpSpPr>
          <p:grpSpPr>
            <a:xfrm>
              <a:off x="4575462" y="691665"/>
              <a:ext cx="364018" cy="857035"/>
              <a:chOff x="468157" y="1144246"/>
              <a:chExt cx="364018" cy="857035"/>
            </a:xfrm>
          </p:grpSpPr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7C904D88-E1BE-F1FA-D405-F55DA966DA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705405" y="1144246"/>
                <a:ext cx="126770" cy="126770"/>
              </a:xfrm>
              <a:prstGeom prst="ellipse">
                <a:avLst/>
              </a:prstGeom>
              <a:noFill/>
              <a:ln>
                <a:solidFill>
                  <a:schemeClr val="accent4">
                    <a:lumMod val="60000"/>
                    <a:lumOff val="40000"/>
                    <a:alpha val="49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8" name="Graphic 12">
                <a:extLst>
                  <a:ext uri="{FF2B5EF4-FFF2-40B4-BE49-F238E27FC236}">
                    <a16:creationId xmlns:a16="http://schemas.microsoft.com/office/drawing/2014/main" id="{1D8F0816-C429-D32E-058B-33405874DF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468157" y="1963496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  <p:pic>
          <p:nvPicPr>
            <p:cNvPr id="4" name="Content Placeholder 14">
              <a:extLst>
                <a:ext uri="{FF2B5EF4-FFF2-40B4-BE49-F238E27FC236}">
                  <a16:creationId xmlns:a16="http://schemas.microsoft.com/office/drawing/2014/main" id="{14AC0A97-7D79-3DBE-FB53-A9EBFD806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6542796" y="4137"/>
              <a:ext cx="5649203" cy="6853863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5831" y="173735"/>
            <a:ext cx="4409514" cy="2203704"/>
          </a:xfrm>
        </p:spPr>
        <p:txBody>
          <a:bodyPr anchor="b">
            <a:noAutofit/>
          </a:bodyPr>
          <a:lstStyle>
            <a:lvl1pPr>
              <a:defRPr sz="3200" cap="all" baseline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D9D0F3E-69D8-49F3-5D7A-71FDC4E3EEE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1850" y="3079119"/>
            <a:ext cx="4413250" cy="2752725"/>
          </a:xfrm>
        </p:spPr>
        <p:txBody>
          <a:bodyPr/>
          <a:lstStyle>
            <a:lvl1pPr>
              <a:lnSpc>
                <a:spcPct val="120000"/>
              </a:lnSpc>
              <a:spcBef>
                <a:spcPts val="1000"/>
              </a:spcBef>
              <a:defRPr sz="1800">
                <a:solidFill>
                  <a:schemeClr val="bg1"/>
                </a:solidFill>
                <a:latin typeface="+mn-lt"/>
              </a:defRPr>
            </a:lvl1pPr>
            <a:lvl2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600">
                <a:solidFill>
                  <a:schemeClr val="bg1"/>
                </a:solidFill>
                <a:latin typeface="+mn-lt"/>
              </a:defRPr>
            </a:lvl2pPr>
            <a:lvl3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400">
                <a:solidFill>
                  <a:schemeClr val="bg1"/>
                </a:solidFill>
                <a:latin typeface="+mn-lt"/>
              </a:defRPr>
            </a:lvl3pPr>
            <a:lvl4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200">
                <a:solidFill>
                  <a:schemeClr val="bg1"/>
                </a:solidFill>
                <a:latin typeface="+mn-lt"/>
              </a:defRPr>
            </a:lvl4pPr>
            <a:lvl5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1CFC792-44F7-2497-E19D-8FB08AFF9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35831" y="2679192"/>
            <a:ext cx="4101929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BA6450-E291-DC40-F198-C02B485137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" y="1"/>
            <a:ext cx="12192003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" y="1821180"/>
            <a:ext cx="12191994" cy="3215641"/>
          </a:xfrm>
        </p:spPr>
        <p:txBody>
          <a:bodyPr lIns="0" rIns="0" bIns="0" anchor="ctr" anchorCtr="0">
            <a:noAutofit/>
          </a:bodyPr>
          <a:lstStyle>
            <a:lvl1pPr algn="ctr">
              <a:defRPr sz="6000" kern="1200" cap="all" spc="3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6350451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3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A084D09-1B2D-4EE2-82A7-83196133B8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-6350"/>
            <a:ext cx="12185769" cy="6864350"/>
            <a:chOff x="0" y="-6350"/>
            <a:chExt cx="12185769" cy="686435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3860AA6-1B14-DF89-B725-CC444E5020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-6350"/>
              <a:ext cx="6160393" cy="6864350"/>
            </a:xfrm>
            <a:prstGeom prst="rect">
              <a:avLst/>
            </a:prstGeom>
            <a:solidFill>
              <a:schemeClr val="tx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6" name="Content Placeholder 14">
              <a:extLst>
                <a:ext uri="{FF2B5EF4-FFF2-40B4-BE49-F238E27FC236}">
                  <a16:creationId xmlns:a16="http://schemas.microsoft.com/office/drawing/2014/main" id="{D172E570-D67F-4980-88C2-CF6560C1C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5400000">
              <a:off x="5750267" y="410125"/>
              <a:ext cx="6845628" cy="6025377"/>
            </a:xfrm>
            <a:prstGeom prst="rect">
              <a:avLst/>
            </a:prstGeom>
          </p:spPr>
        </p:pic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AF90BF68-CF26-6705-CBFD-428BEB787EDB}"/>
                </a:ext>
              </a:extLst>
            </p:cNvPr>
            <p:cNvGrpSpPr/>
            <p:nvPr/>
          </p:nvGrpSpPr>
          <p:grpSpPr>
            <a:xfrm rot="10800000">
              <a:off x="5304704" y="259572"/>
              <a:ext cx="584267" cy="390181"/>
              <a:chOff x="1876516" y="596691"/>
              <a:chExt cx="584267" cy="390181"/>
            </a:xfrm>
          </p:grpSpPr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1066F635-8DB9-B091-8467-D8F0327217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876516" y="842493"/>
                <a:ext cx="144379" cy="144379"/>
              </a:xfrm>
              <a:prstGeom prst="ellipse">
                <a:avLst/>
              </a:prstGeom>
              <a:noFill/>
              <a:ln>
                <a:solidFill>
                  <a:schemeClr val="accent4">
                    <a:lumMod val="60000"/>
                    <a:lumOff val="40000"/>
                    <a:alpha val="49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Graphic 12">
                <a:extLst>
                  <a:ext uri="{FF2B5EF4-FFF2-40B4-BE49-F238E27FC236}">
                    <a16:creationId xmlns:a16="http://schemas.microsoft.com/office/drawing/2014/main" id="{882D2FD3-A05B-400C-6347-115486FFD94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360199" y="596691"/>
                <a:ext cx="100584" cy="100584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60459F4-C5B9-4070-46D1-2E7DA3EFBF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4466502" cy="1936866"/>
          </a:xfrm>
        </p:spPr>
        <p:txBody>
          <a:bodyPr anchor="b"/>
          <a:lstStyle>
            <a:lvl1pPr>
              <a:defRPr sz="3200" cap="all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4F613B1-323C-4C25-4526-1D3313A716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35831" y="2620500"/>
            <a:ext cx="4471665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2D2C2143-1936-BBDA-A6A8-40B6DBD16AED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38201" y="3097848"/>
            <a:ext cx="4466504" cy="3405187"/>
          </a:xfrm>
        </p:spPr>
        <p:txBody>
          <a:bodyPr/>
          <a:lstStyle>
            <a:lvl1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800">
                <a:solidFill>
                  <a:schemeClr val="bg1"/>
                </a:solidFill>
                <a:latin typeface="+mn-lt"/>
              </a:defRPr>
            </a:lvl1pPr>
            <a:lvl2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600">
                <a:solidFill>
                  <a:schemeClr val="bg1"/>
                </a:solidFill>
                <a:latin typeface="+mn-lt"/>
              </a:defRPr>
            </a:lvl2pPr>
            <a:lvl3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400">
                <a:solidFill>
                  <a:schemeClr val="bg1"/>
                </a:solidFill>
                <a:latin typeface="+mn-lt"/>
              </a:defRPr>
            </a:lvl3pPr>
            <a:lvl4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200">
                <a:solidFill>
                  <a:schemeClr val="bg1"/>
                </a:solidFill>
                <a:latin typeface="+mn-lt"/>
              </a:defRPr>
            </a:lvl4pPr>
            <a:lvl5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090407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EB5B81B-FCE8-FE9C-8F0A-6488B25F0F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21869" y="343814"/>
            <a:ext cx="11550701" cy="621060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1869" y="579120"/>
            <a:ext cx="11548261" cy="2733306"/>
          </a:xfrm>
        </p:spPr>
        <p:txBody>
          <a:bodyPr anchor="b">
            <a:noAutofit/>
          </a:bodyPr>
          <a:lstStyle>
            <a:lvl1pPr algn="ctr">
              <a:defRPr sz="3200" cap="all" spc="3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5F877C2F-8190-18D9-5D24-5BD7B05A29F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21868" y="3484615"/>
            <a:ext cx="11562303" cy="2387865"/>
          </a:xfrm>
        </p:spPr>
        <p:txBody>
          <a:bodyPr>
            <a:noAutofit/>
          </a:bodyPr>
          <a:lstStyle>
            <a:lvl1pPr marL="0" indent="0" algn="ctr">
              <a:buNone/>
              <a:defRPr sz="6000" b="0" i="0" cap="all" spc="600" baseline="0">
                <a:solidFill>
                  <a:schemeClr val="accent3">
                    <a:lumMod val="75000"/>
                  </a:schemeClr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86590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gradFill>
          <a:gsLst>
            <a:gs pos="100000">
              <a:schemeClr val="tx2"/>
            </a:gs>
            <a:gs pos="79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664209F-41AB-70E5-1B9E-7490900C59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" y="1"/>
            <a:ext cx="12191997" cy="6857998"/>
          </a:xfrm>
          <a:prstGeom prst="rect">
            <a:avLst/>
          </a:prstGeom>
          <a:gradFill flip="none" rotWithShape="1">
            <a:gsLst>
              <a:gs pos="0">
                <a:srgbClr val="1A012C"/>
              </a:gs>
              <a:gs pos="45000">
                <a:srgbClr val="1A012C">
                  <a:alpha val="50000"/>
                </a:srgbClr>
              </a:gs>
              <a:gs pos="100000">
                <a:schemeClr val="accent6">
                  <a:lumMod val="50000"/>
                  <a:alpha val="5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32D3409-585B-54E2-1DCC-AC58804E4A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6350"/>
            <a:ext cx="6096000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9891" y="511762"/>
            <a:ext cx="4960830" cy="2785158"/>
          </a:xfrm>
        </p:spPr>
        <p:txBody>
          <a:bodyPr anchor="b">
            <a:noAutofit/>
          </a:bodyPr>
          <a:lstStyle>
            <a:lvl1pPr algn="l">
              <a:defRPr sz="2400" cap="all" spc="3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E47B8A5C-E279-DB0B-E9D3-92741787612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02640" y="3484615"/>
            <a:ext cx="4958081" cy="2387865"/>
          </a:xfrm>
        </p:spPr>
        <p:txBody>
          <a:bodyPr>
            <a:noAutofit/>
          </a:bodyPr>
          <a:lstStyle>
            <a:lvl1pPr marL="0" indent="0" algn="l">
              <a:buNone/>
              <a:defRPr sz="3200" b="0" i="0" cap="all" spc="600" baseline="0">
                <a:solidFill>
                  <a:schemeClr val="accent3">
                    <a:lumMod val="75000"/>
                  </a:schemeClr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386C402-C5C5-2A54-C618-62673AD93CB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97638" y="336550"/>
            <a:ext cx="5322887" cy="6184900"/>
          </a:xfrm>
        </p:spPr>
        <p:txBody>
          <a:bodyPr/>
          <a:lstStyle>
            <a:lvl1pPr algn="ctr"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32185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2 column">
    <p:bg>
      <p:bgPr>
        <a:gradFill>
          <a:gsLst>
            <a:gs pos="100000">
              <a:schemeClr val="tx2"/>
            </a:gs>
            <a:gs pos="79000">
              <a:schemeClr val="accent6"/>
            </a:gs>
            <a:gs pos="55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14">
            <a:extLst>
              <a:ext uri="{FF2B5EF4-FFF2-40B4-BE49-F238E27FC236}">
                <a16:creationId xmlns:a16="http://schemas.microsoft.com/office/drawing/2014/main" id="{318CE367-BBCB-F4AB-635F-4C9995EAE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6350"/>
            <a:ext cx="2356339" cy="685386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CE3FBBA-81E2-31F1-EF51-02706B5B5C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356339" y="-6350"/>
            <a:ext cx="9831801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AD3746D-3CD1-FFA5-0019-AD0C588B19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305669" y="2002443"/>
            <a:ext cx="792211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05669" y="113097"/>
            <a:ext cx="7420819" cy="1656304"/>
          </a:xfrm>
        </p:spPr>
        <p:txBody>
          <a:bodyPr lIns="0"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9624CF4-7769-4663-3361-39136F5E20C8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3305669" y="2470150"/>
            <a:ext cx="7420819" cy="3676649"/>
          </a:xfrm>
        </p:spPr>
        <p:txBody>
          <a:bodyPr/>
          <a:lstStyle>
            <a:lvl1pPr marL="285750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  <a:latin typeface="+mn-lt"/>
              </a:defRPr>
            </a:lvl1pPr>
            <a:lvl2pPr marL="800100" indent="-34290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  <a:latin typeface="+mn-lt"/>
              </a:defRPr>
            </a:lvl2pPr>
            <a:lvl3pPr marL="1257300" indent="-34290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  <a:latin typeface="+mn-lt"/>
              </a:defRPr>
            </a:lvl3pPr>
            <a:lvl4pPr marL="1657350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200">
                <a:solidFill>
                  <a:schemeClr val="bg1"/>
                </a:solidFill>
                <a:latin typeface="+mn-lt"/>
              </a:defRPr>
            </a:lvl4pPr>
            <a:lvl5pPr marL="2114550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80267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4361F2FA-20C7-5447-C138-CE2CA186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3" y="2"/>
            <a:ext cx="12191997" cy="6857998"/>
            <a:chOff x="3" y="2"/>
            <a:chExt cx="12191997" cy="6857998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FEDD626-82E4-71C6-25F1-CDA46B7B3F39}"/>
                </a:ext>
              </a:extLst>
            </p:cNvPr>
            <p:cNvSpPr/>
            <p:nvPr/>
          </p:nvSpPr>
          <p:spPr>
            <a:xfrm>
              <a:off x="3" y="2"/>
              <a:ext cx="12191997" cy="6857998"/>
            </a:xfrm>
            <a:prstGeom prst="rect">
              <a:avLst/>
            </a:prstGeom>
            <a:gradFill flip="none" rotWithShape="1">
              <a:gsLst>
                <a:gs pos="0">
                  <a:srgbClr val="1A012C"/>
                </a:gs>
                <a:gs pos="45000">
                  <a:srgbClr val="1A012C">
                    <a:alpha val="50000"/>
                  </a:srgbClr>
                </a:gs>
                <a:gs pos="100000">
                  <a:schemeClr val="accent6">
                    <a:lumMod val="50000"/>
                    <a:alpha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CDC952AF-CE06-54F7-CB4A-1722F90AC3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3" y="2"/>
              <a:ext cx="12191994" cy="6857996"/>
            </a:xfrm>
            <a:prstGeom prst="rect">
              <a:avLst/>
            </a:prstGeom>
          </p:spPr>
        </p:pic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6E6EDFF3-843B-AAE9-DB73-423142606F52}"/>
                </a:ext>
              </a:extLst>
            </p:cNvPr>
            <p:cNvGrpSpPr/>
            <p:nvPr/>
          </p:nvGrpSpPr>
          <p:grpSpPr>
            <a:xfrm rot="5400000">
              <a:off x="1645776" y="1222395"/>
              <a:ext cx="431603" cy="412684"/>
              <a:chOff x="1870859" y="869908"/>
              <a:chExt cx="431603" cy="412684"/>
            </a:xfrm>
          </p:grpSpPr>
          <p:sp>
            <p:nvSpPr>
              <p:cNvPr id="12" name="Graphic 15">
                <a:extLst>
                  <a:ext uri="{FF2B5EF4-FFF2-40B4-BE49-F238E27FC236}">
                    <a16:creationId xmlns:a16="http://schemas.microsoft.com/office/drawing/2014/main" id="{312F4F85-6C79-201D-E20D-64CD4728E4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10800000">
                <a:off x="1870859" y="1154576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3" name="Graphic 12">
                <a:extLst>
                  <a:ext uri="{FF2B5EF4-FFF2-40B4-BE49-F238E27FC236}">
                    <a16:creationId xmlns:a16="http://schemas.microsoft.com/office/drawing/2014/main" id="{01D71DAD-ECC6-A850-88E4-A4EDCF494A2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256743" y="869908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C632CC6D-6024-2368-8EBA-4B7A2D6428BC}"/>
                </a:ext>
              </a:extLst>
            </p:cNvPr>
            <p:cNvGrpSpPr/>
            <p:nvPr/>
          </p:nvGrpSpPr>
          <p:grpSpPr>
            <a:xfrm rot="20626702">
              <a:off x="10248169" y="5448942"/>
              <a:ext cx="431603" cy="412684"/>
              <a:chOff x="1870859" y="869908"/>
              <a:chExt cx="431603" cy="412684"/>
            </a:xfrm>
          </p:grpSpPr>
          <p:sp>
            <p:nvSpPr>
              <p:cNvPr id="6" name="Graphic 15">
                <a:extLst>
                  <a:ext uri="{FF2B5EF4-FFF2-40B4-BE49-F238E27FC236}">
                    <a16:creationId xmlns:a16="http://schemas.microsoft.com/office/drawing/2014/main" id="{B05BE7BE-7D54-A09B-8A67-6B28CF6BB6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10800000">
                <a:off x="1870859" y="1154576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7" name="Graphic 12">
                <a:extLst>
                  <a:ext uri="{FF2B5EF4-FFF2-40B4-BE49-F238E27FC236}">
                    <a16:creationId xmlns:a16="http://schemas.microsoft.com/office/drawing/2014/main" id="{258346A9-F75C-6704-EEED-CF7A8A0F80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256743" y="869908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82CC39D-03B1-4933-F236-462B5862E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2448" y="264160"/>
            <a:ext cx="6327105" cy="3373973"/>
          </a:xfrm>
        </p:spPr>
        <p:txBody>
          <a:bodyPr anchor="b"/>
          <a:lstStyle>
            <a:lvl1pPr algn="ctr">
              <a:defRPr sz="3200" cap="all" spc="6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F711CA51-49DC-62CA-F147-F286B1C9DBD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932448" y="3962135"/>
            <a:ext cx="6327105" cy="2653771"/>
          </a:xfrm>
        </p:spPr>
        <p:txBody>
          <a:bodyPr>
            <a:noAutofit/>
          </a:bodyPr>
          <a:lstStyle>
            <a:lvl1pPr marL="0" indent="0" algn="ctr">
              <a:buNone/>
              <a:defRPr sz="1800" b="0" i="0" cap="all" spc="300" baseline="0">
                <a:solidFill>
                  <a:schemeClr val="bg1"/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1183414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C7D5518-914C-92E3-E9EC-26752C9F0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-1" y="-6350"/>
            <a:ext cx="12192000" cy="6864350"/>
            <a:chOff x="-1" y="-6350"/>
            <a:chExt cx="12192000" cy="686435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82D0B82-F74C-65EF-3BF6-8EEA16F36B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428750" y="-6350"/>
              <a:ext cx="10763249" cy="6864350"/>
            </a:xfrm>
            <a:prstGeom prst="rect">
              <a:avLst/>
            </a:prstGeom>
            <a:solidFill>
              <a:schemeClr val="tx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blue and purple spiral&#10;&#10;Description automatically generated">
              <a:extLst>
                <a:ext uri="{FF2B5EF4-FFF2-40B4-BE49-F238E27FC236}">
                  <a16:creationId xmlns:a16="http://schemas.microsoft.com/office/drawing/2014/main" id="{44E12326-9CF4-38EC-1BAF-1F994F2208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-93"/>
            <a:stretch/>
          </p:blipFill>
          <p:spPr>
            <a:xfrm flipH="1">
              <a:off x="-1" y="0"/>
              <a:ext cx="1428751" cy="6858000"/>
            </a:xfrm>
            <a:prstGeom prst="rect">
              <a:avLst/>
            </a:prstGeom>
          </p:spPr>
        </p:pic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AD5C1D9C-B114-FC6A-9213-7287D39EAD9F}"/>
                </a:ext>
              </a:extLst>
            </p:cNvPr>
            <p:cNvGrpSpPr/>
            <p:nvPr/>
          </p:nvGrpSpPr>
          <p:grpSpPr>
            <a:xfrm>
              <a:off x="10649689" y="4382998"/>
              <a:ext cx="754139" cy="1865729"/>
              <a:chOff x="653351" y="2693558"/>
              <a:chExt cx="754139" cy="1865729"/>
            </a:xfrm>
          </p:grpSpPr>
          <p:sp>
            <p:nvSpPr>
              <p:cNvPr id="11" name="Graphic 15">
                <a:extLst>
                  <a:ext uri="{FF2B5EF4-FFF2-40B4-BE49-F238E27FC236}">
                    <a16:creationId xmlns:a16="http://schemas.microsoft.com/office/drawing/2014/main" id="{2BC89B10-C93E-8CE5-73B3-F6049168C3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098137" y="2693558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2" name="Graphic 12">
                <a:extLst>
                  <a:ext uri="{FF2B5EF4-FFF2-40B4-BE49-F238E27FC236}">
                    <a16:creationId xmlns:a16="http://schemas.microsoft.com/office/drawing/2014/main" id="{39DB2AA2-9661-AC91-932D-2F1BEC47BD8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1306906" y="3837599"/>
                <a:ext cx="100584" cy="100584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3" name="Graphic 12">
                <a:extLst>
                  <a:ext uri="{FF2B5EF4-FFF2-40B4-BE49-F238E27FC236}">
                    <a16:creationId xmlns:a16="http://schemas.microsoft.com/office/drawing/2014/main" id="{86C9AC9B-3792-E880-03FE-D46FB046AB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653351" y="4521502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1142A133-65D6-D958-C0CD-E8D45B9BD7BB}"/>
                </a:ext>
              </a:extLst>
            </p:cNvPr>
            <p:cNvGrpSpPr/>
            <p:nvPr/>
          </p:nvGrpSpPr>
          <p:grpSpPr>
            <a:xfrm>
              <a:off x="1870859" y="869908"/>
              <a:ext cx="431603" cy="412684"/>
              <a:chOff x="1870859" y="869908"/>
              <a:chExt cx="431603" cy="412684"/>
            </a:xfrm>
          </p:grpSpPr>
          <p:sp>
            <p:nvSpPr>
              <p:cNvPr id="9" name="Graphic 15">
                <a:extLst>
                  <a:ext uri="{FF2B5EF4-FFF2-40B4-BE49-F238E27FC236}">
                    <a16:creationId xmlns:a16="http://schemas.microsoft.com/office/drawing/2014/main" id="{A746B023-387D-4EAC-052B-60F131E6E70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 rot="10800000">
                <a:off x="1870859" y="1154576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0" name="Graphic 12">
                <a:extLst>
                  <a:ext uri="{FF2B5EF4-FFF2-40B4-BE49-F238E27FC236}">
                    <a16:creationId xmlns:a16="http://schemas.microsoft.com/office/drawing/2014/main" id="{20760125-21CF-A296-3EA7-3C6C0E9BCB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2256743" y="869908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</p:grp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F851D11-41E3-33F2-CBA6-B2A9A5A2A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369139" y="2002443"/>
            <a:ext cx="88735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99620" y="162560"/>
            <a:ext cx="8843050" cy="1616904"/>
          </a:xfrm>
        </p:spPr>
        <p:txBody>
          <a:bodyPr lIns="0"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2373002" y="2474811"/>
            <a:ext cx="4015098" cy="3528397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2pPr>
            <a:lvl3pPr marL="566928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3pPr>
            <a:lvl4pPr marL="859536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21" name="Content Placeholder 4">
            <a:extLst>
              <a:ext uri="{FF2B5EF4-FFF2-40B4-BE49-F238E27FC236}">
                <a16:creationId xmlns:a16="http://schemas.microsoft.com/office/drawing/2014/main" id="{D77F99A7-26FA-422E-43E9-C76B4A56E44A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995159" y="2474811"/>
            <a:ext cx="4227332" cy="3528397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2pPr>
            <a:lvl3pPr marL="566928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3pPr>
            <a:lvl4pPr marL="859536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8284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3A7247A-846A-F316-B494-69B42CBF34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21869" y="343814"/>
            <a:ext cx="11550701" cy="621060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84B3AF6-983E-0901-0045-6CDF4E93E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7039" y="1983705"/>
            <a:ext cx="104356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3C5B7647-403E-A66E-6CF4-0D3A99AA5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 flipH="1">
            <a:off x="10488530" y="4210019"/>
            <a:ext cx="754139" cy="1865729"/>
            <a:chOff x="653351" y="2693558"/>
            <a:chExt cx="754139" cy="1865729"/>
          </a:xfrm>
        </p:grpSpPr>
        <p:sp>
          <p:nvSpPr>
            <p:cNvPr id="10" name="Graphic 15">
              <a:extLst>
                <a:ext uri="{FF2B5EF4-FFF2-40B4-BE49-F238E27FC236}">
                  <a16:creationId xmlns:a16="http://schemas.microsoft.com/office/drawing/2014/main" id="{E48E731E-FEF1-9C59-64B0-9CB6E88539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98137" y="2693558"/>
              <a:ext cx="128016" cy="128016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  <a:alpha val="49071"/>
              </a:schemeClr>
            </a:solidFill>
            <a:ln w="610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Graphic 12">
              <a:extLst>
                <a:ext uri="{FF2B5EF4-FFF2-40B4-BE49-F238E27FC236}">
                  <a16:creationId xmlns:a16="http://schemas.microsoft.com/office/drawing/2014/main" id="{AFE83BB3-4D12-8E20-CA93-1834D7F0A4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306906" y="3837599"/>
              <a:ext cx="100584" cy="100584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  <a:alpha val="49071"/>
              </a:schemeClr>
            </a:solidFill>
            <a:ln w="422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Graphic 12">
              <a:extLst>
                <a:ext uri="{FF2B5EF4-FFF2-40B4-BE49-F238E27FC236}">
                  <a16:creationId xmlns:a16="http://schemas.microsoft.com/office/drawing/2014/main" id="{3EB1D810-BC05-6C0E-0DE4-3604EBAADC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53351" y="4521502"/>
              <a:ext cx="45719" cy="37785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  <a:alpha val="49071"/>
              </a:schemeClr>
            </a:solidFill>
            <a:ln w="422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1680" y="430482"/>
            <a:ext cx="10500989" cy="1327464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807038" y="2465539"/>
            <a:ext cx="3774587" cy="3723753"/>
          </a:xfrm>
        </p:spPr>
        <p:txBody>
          <a:bodyPr/>
          <a:lstStyle>
            <a:lvl1pPr marL="342900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rabicPeriod"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626364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lphaLcPeriod"/>
              <a:defRPr sz="1800" spc="0">
                <a:solidFill>
                  <a:schemeClr val="bg1"/>
                </a:solidFill>
                <a:latin typeface="+mn-lt"/>
              </a:defRPr>
            </a:lvl2pPr>
            <a:lvl3pPr marL="918972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rabicParenR"/>
              <a:defRPr sz="1800" spc="0">
                <a:solidFill>
                  <a:schemeClr val="bg1"/>
                </a:solidFill>
                <a:latin typeface="+mn-lt"/>
              </a:defRPr>
            </a:lvl3pPr>
            <a:lvl4pPr marL="1209294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lphaLcParenR"/>
              <a:defRPr sz="1800" spc="0">
                <a:solidFill>
                  <a:schemeClr val="bg1"/>
                </a:solidFill>
                <a:latin typeface="+mn-lt"/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4927600" y="2465539"/>
            <a:ext cx="6315069" cy="3723753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  <a:latin typeface="+mn-lt"/>
              </a:defRPr>
            </a:lvl2pPr>
            <a:lvl3pPr marL="566928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  <a:latin typeface="+mn-lt"/>
              </a:defRPr>
            </a:lvl3pPr>
            <a:lvl4pPr marL="859536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  <a:latin typeface="+mn-lt"/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2227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9" r:id="rId2"/>
    <p:sldLayoutId id="2147483669" r:id="rId3"/>
    <p:sldLayoutId id="2147483672" r:id="rId4"/>
    <p:sldLayoutId id="2147483673" r:id="rId5"/>
    <p:sldLayoutId id="2147483674" r:id="rId6"/>
    <p:sldLayoutId id="2147483671" r:id="rId7"/>
    <p:sldLayoutId id="2147483675" r:id="rId8"/>
    <p:sldLayoutId id="2147483676" r:id="rId9"/>
    <p:sldLayoutId id="2147483670" r:id="rId10"/>
    <p:sldLayoutId id="2147483677" r:id="rId11"/>
    <p:sldLayoutId id="2147483678" r:id="rId12"/>
    <p:sldLayoutId id="2147483664" r:id="rId13"/>
    <p:sldLayoutId id="2147483663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300" baseline="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02/ett.3893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doi.org/10.1109/MCOM.2017.1600514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891" y="511762"/>
            <a:ext cx="4960830" cy="2785158"/>
          </a:xfrm>
        </p:spPr>
        <p:txBody>
          <a:bodyPr anchor="b">
            <a:normAutofit/>
          </a:bodyPr>
          <a:lstStyle/>
          <a:p>
            <a:r>
              <a:rPr lang="en-US" dirty="0"/>
              <a:t>Network Intrusion Detection</a:t>
            </a:r>
          </a:p>
        </p:txBody>
      </p:sp>
      <p:sp>
        <p:nvSpPr>
          <p:cNvPr id="9" name="Subtitle 3">
            <a:extLst>
              <a:ext uri="{FF2B5EF4-FFF2-40B4-BE49-F238E27FC236}">
                <a16:creationId xmlns:a16="http://schemas.microsoft.com/office/drawing/2014/main" id="{2981AB9E-AF0F-CAD0-2DD2-D640FB871E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2640" y="3484615"/>
            <a:ext cx="4958081" cy="2387865"/>
          </a:xfrm>
        </p:spPr>
        <p:txBody>
          <a:bodyPr>
            <a:normAutofit/>
          </a:bodyPr>
          <a:lstStyle/>
          <a:p>
            <a:r>
              <a:rPr lang="en-US" dirty="0"/>
              <a:t>PRESENTATION</a:t>
            </a:r>
          </a:p>
        </p:txBody>
      </p:sp>
      <p:pic>
        <p:nvPicPr>
          <p:cNvPr id="14" name="Video 13" descr="Wires Linked To Core Router">
            <a:extLst>
              <a:ext uri="{FF2B5EF4-FFF2-40B4-BE49-F238E27FC236}">
                <a16:creationId xmlns:a16="http://schemas.microsoft.com/office/drawing/2014/main" id="{87A46C25-3780-1753-FF21-D1D5EED9C80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24804" r="26648" b="-1"/>
          <a:stretch>
            <a:fillRect/>
          </a:stretch>
        </p:blipFill>
        <p:spPr>
          <a:xfrm>
            <a:off x="6497638" y="336550"/>
            <a:ext cx="5322887" cy="6184900"/>
          </a:xfrm>
          <a:prstGeom prst="rect">
            <a:avLst/>
          </a:prstGeom>
          <a:noFill/>
        </p:spPr>
      </p:pic>
      <p:sp>
        <p:nvSpPr>
          <p:cNvPr id="18" name="Slide Number Placeholder 4">
            <a:extLst>
              <a:ext uri="{FF2B5EF4-FFF2-40B4-BE49-F238E27FC236}">
                <a16:creationId xmlns:a16="http://schemas.microsoft.com/office/drawing/2014/main" id="{C7171600-DB92-9777-62BB-0402754EA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1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B35C6A0-73DD-8526-674C-F986789046AB}"/>
              </a:ext>
            </a:extLst>
          </p:cNvPr>
          <p:cNvSpPr txBox="1"/>
          <p:nvPr/>
        </p:nvSpPr>
        <p:spPr>
          <a:xfrm>
            <a:off x="802640" y="4016827"/>
            <a:ext cx="440984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cap="all" spc="300" dirty="0">
                <a:solidFill>
                  <a:schemeClr val="bg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Presented by : </a:t>
            </a:r>
          </a:p>
          <a:p>
            <a:pPr algn="ctr"/>
            <a:r>
              <a:rPr lang="en-US" sz="1600" cap="all" spc="300" dirty="0">
                <a:solidFill>
                  <a:schemeClr val="bg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Mohamed Amer</a:t>
            </a:r>
          </a:p>
          <a:p>
            <a:pPr algn="ctr"/>
            <a:br>
              <a:rPr lang="en-US" sz="1600" cap="all" spc="300" dirty="0">
                <a:solidFill>
                  <a:schemeClr val="bg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</a:br>
            <a:endParaRPr lang="en-DE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77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3FD1DA-EE02-049F-640C-2EB9E2AD2D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9C48F-1821-A062-6A7B-BD71E8A6A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869" y="579120"/>
            <a:ext cx="11548261" cy="2733306"/>
          </a:xfrm>
        </p:spPr>
        <p:txBody>
          <a:bodyPr/>
          <a:lstStyle/>
          <a:p>
            <a:r>
              <a:rPr lang="en-US" dirty="0"/>
              <a:t>Datasets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93A9572B-EB5E-F96F-5C94-77FF65E42A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868" y="3484615"/>
            <a:ext cx="11562303" cy="2387865"/>
          </a:xfrm>
        </p:spPr>
        <p:txBody>
          <a:bodyPr/>
          <a:lstStyle/>
          <a:p>
            <a:r>
              <a:rPr lang="en-US" dirty="0"/>
              <a:t>KDD1999 and NSL-KDD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486B5D-71E8-D27A-08FA-135AF63CD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2094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54FCCA-B151-B5E4-095B-9F53009FE2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A4505-D68B-1717-2537-3C445F09A4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9620" y="162560"/>
            <a:ext cx="8843050" cy="1616904"/>
          </a:xfrm>
        </p:spPr>
        <p:txBody>
          <a:bodyPr anchor="b">
            <a:normAutofit/>
          </a:bodyPr>
          <a:lstStyle/>
          <a:p>
            <a:r>
              <a:rPr lang="en-US" dirty="0"/>
              <a:t>KDD 1999 Cup Dataset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FD47304-982D-03A6-FE26-1773E0B41914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1480374" y="2301713"/>
            <a:ext cx="3996834" cy="3924485"/>
          </a:xfrm>
        </p:spPr>
        <p:txBody>
          <a:bodyPr/>
          <a:lstStyle/>
          <a:p>
            <a:r>
              <a:rPr lang="en-US" b="1" u="sng" dirty="0"/>
              <a:t>Characteristics: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Raw TCP/IP traffic capture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41 total features (3 qualitative + 38 quantitative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Binary target variable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Acquisition from Simulated attacks on U.S Air Force LAN [1]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DE92D6B-7C85-FA41-AA82-DA942AB490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47AB85A-F955-4847-BF52-20D30302D28D}"/>
              </a:ext>
            </a:extLst>
          </p:cNvPr>
          <p:cNvSpPr/>
          <p:nvPr/>
        </p:nvSpPr>
        <p:spPr>
          <a:xfrm>
            <a:off x="5604891" y="2744915"/>
            <a:ext cx="2895600" cy="1257915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Basic TCP Features</a:t>
            </a:r>
          </a:p>
          <a:p>
            <a:r>
              <a:rPr lang="en-US" dirty="0"/>
              <a:t>Extracted from basic TCP Connection behavior</a:t>
            </a:r>
            <a:endParaRPr lang="en-DE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76D1FE32-B432-7706-BA55-EB22FA6EDFC6}"/>
              </a:ext>
            </a:extLst>
          </p:cNvPr>
          <p:cNvSpPr/>
          <p:nvPr/>
        </p:nvSpPr>
        <p:spPr>
          <a:xfrm>
            <a:off x="8726147" y="2716285"/>
            <a:ext cx="2895600" cy="1257915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Content Features</a:t>
            </a:r>
          </a:p>
          <a:p>
            <a:r>
              <a:rPr lang="en-US" dirty="0"/>
              <a:t>Inspected payload and content of connection</a:t>
            </a:r>
            <a:endParaRPr lang="en-DE" dirty="0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63041439-2D24-31A6-217C-B05D999AA10D}"/>
              </a:ext>
            </a:extLst>
          </p:cNvPr>
          <p:cNvSpPr/>
          <p:nvPr/>
        </p:nvSpPr>
        <p:spPr>
          <a:xfrm>
            <a:off x="5604891" y="4282062"/>
            <a:ext cx="2895600" cy="1257915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Time-based Features</a:t>
            </a:r>
          </a:p>
          <a:p>
            <a:r>
              <a:rPr lang="en-US" dirty="0"/>
              <a:t>Connections to same host in past 2 seconds</a:t>
            </a:r>
            <a:endParaRPr lang="en-DE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15A04E0B-655C-60E1-7BA6-CB37304AFFBA}"/>
              </a:ext>
            </a:extLst>
          </p:cNvPr>
          <p:cNvSpPr/>
          <p:nvPr/>
        </p:nvSpPr>
        <p:spPr>
          <a:xfrm>
            <a:off x="8726147" y="4282063"/>
            <a:ext cx="2895600" cy="1257915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Host-based Features</a:t>
            </a:r>
          </a:p>
          <a:p>
            <a:r>
              <a:rPr lang="en-US" dirty="0"/>
              <a:t>Same as time-based but with a larger time window</a:t>
            </a:r>
            <a:endParaRPr lang="en-DE" dirty="0"/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4E88EB84-17E5-EE41-8D26-5CB7273B27FD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5477208" y="2321232"/>
            <a:ext cx="4227332" cy="423683"/>
          </a:xfrm>
        </p:spPr>
        <p:txBody>
          <a:bodyPr/>
          <a:lstStyle/>
          <a:p>
            <a:r>
              <a:rPr lang="en-US" b="1" u="sng" dirty="0"/>
              <a:t>Features categories:</a:t>
            </a:r>
            <a:endParaRPr lang="en-DE" b="1" u="sng" dirty="0"/>
          </a:p>
        </p:txBody>
      </p:sp>
    </p:spTree>
    <p:extLst>
      <p:ext uri="{BB962C8B-B14F-4D97-AF65-F5344CB8AC3E}">
        <p14:creationId xmlns:p14="http://schemas.microsoft.com/office/powerpoint/2010/main" val="34757362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C29069-1E42-A5C2-AD39-C204CD6A4B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5F477-A8E1-C623-0666-278AC4559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9620" y="162560"/>
            <a:ext cx="8843050" cy="1616904"/>
          </a:xfrm>
        </p:spPr>
        <p:txBody>
          <a:bodyPr anchor="b">
            <a:normAutofit/>
          </a:bodyPr>
          <a:lstStyle/>
          <a:p>
            <a:r>
              <a:rPr lang="en-US" dirty="0"/>
              <a:t>KDD 1999 Cup Dataset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413B862-DB89-244A-5AA8-FD9E1EBD9BB1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1480374" y="2301714"/>
            <a:ext cx="3996834" cy="800716"/>
          </a:xfrm>
        </p:spPr>
        <p:txBody>
          <a:bodyPr/>
          <a:lstStyle/>
          <a:p>
            <a:r>
              <a:rPr lang="en-US" b="1" u="sng" dirty="0"/>
              <a:t>Types Of Network attacks simulated [1]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53912BB-ED5D-5467-AF7C-D1C910A65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12</a:t>
            </a:fld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66906DB-2C20-45B2-877F-7B615EABE042}"/>
              </a:ext>
            </a:extLst>
          </p:cNvPr>
          <p:cNvSpPr/>
          <p:nvPr/>
        </p:nvSpPr>
        <p:spPr>
          <a:xfrm>
            <a:off x="1505562" y="2978103"/>
            <a:ext cx="2188112" cy="3193666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Denial of Service (DoS)</a:t>
            </a:r>
          </a:p>
          <a:p>
            <a:r>
              <a:rPr lang="en-US" dirty="0">
                <a:solidFill>
                  <a:schemeClr val="tx1"/>
                </a:solidFill>
              </a:rPr>
              <a:t>Overloading computing and memory resources</a:t>
            </a:r>
            <a:endParaRPr lang="en-DE" dirty="0">
              <a:solidFill>
                <a:schemeClr val="tx1"/>
              </a:solidFill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555BFF99-C450-828A-4B24-04E50D834349}"/>
              </a:ext>
            </a:extLst>
          </p:cNvPr>
          <p:cNvSpPr/>
          <p:nvPr/>
        </p:nvSpPr>
        <p:spPr>
          <a:xfrm>
            <a:off x="4014995" y="3032532"/>
            <a:ext cx="2188112" cy="3193666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User to Root (U2R)</a:t>
            </a:r>
            <a:br>
              <a:rPr lang="en-US" b="1" dirty="0"/>
            </a:br>
            <a:r>
              <a:rPr lang="en-US" dirty="0">
                <a:solidFill>
                  <a:schemeClr val="tx1"/>
                </a:solidFill>
              </a:rPr>
              <a:t>Authentic account access then exploits vulnerability to gain root access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A54C9395-C5F2-D5EE-2A5C-E97E01BE7C0C}"/>
              </a:ext>
            </a:extLst>
          </p:cNvPr>
          <p:cNvSpPr/>
          <p:nvPr/>
        </p:nvSpPr>
        <p:spPr>
          <a:xfrm>
            <a:off x="6617556" y="2978103"/>
            <a:ext cx="2188112" cy="3193666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Remote to Local (R2L)</a:t>
            </a:r>
          </a:p>
          <a:p>
            <a:r>
              <a:rPr lang="en-US" dirty="0">
                <a:solidFill>
                  <a:schemeClr val="tx1"/>
                </a:solidFill>
              </a:rPr>
              <a:t>Sending unauthorized packets to a machine to gain access</a:t>
            </a:r>
            <a:endParaRPr lang="en-DE" dirty="0">
              <a:solidFill>
                <a:schemeClr val="tx1"/>
              </a:solidFill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08A51673-EF8C-ACFC-A96A-C4ABEE0A2BCB}"/>
              </a:ext>
            </a:extLst>
          </p:cNvPr>
          <p:cNvSpPr/>
          <p:nvPr/>
        </p:nvSpPr>
        <p:spPr>
          <a:xfrm>
            <a:off x="9220117" y="2978103"/>
            <a:ext cx="2188112" cy="3193666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Probing Attack</a:t>
            </a:r>
          </a:p>
          <a:p>
            <a:r>
              <a:rPr lang="en-US" dirty="0">
                <a:solidFill>
                  <a:schemeClr val="tx1"/>
                </a:solidFill>
              </a:rPr>
              <a:t>Attempting to gather network information to breach security and gain access.</a:t>
            </a:r>
            <a:endParaRPr lang="en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06674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831D8E-ABB8-9F84-CC1F-11EA5B3E11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C0CC9-8525-479B-AAF7-11255E5206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9620" y="162560"/>
            <a:ext cx="8843050" cy="1616904"/>
          </a:xfrm>
        </p:spPr>
        <p:txBody>
          <a:bodyPr anchor="b">
            <a:normAutofit/>
          </a:bodyPr>
          <a:lstStyle/>
          <a:p>
            <a:r>
              <a:rPr lang="en-US" dirty="0"/>
              <a:t>Issues in Dataset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C7167E1-5BBC-7C8E-8871-3CE70A833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13</a:t>
            </a:fld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C4CA210-8CE1-67A0-EBFF-CB981B825D86}"/>
              </a:ext>
            </a:extLst>
          </p:cNvPr>
          <p:cNvSpPr/>
          <p:nvPr/>
        </p:nvSpPr>
        <p:spPr>
          <a:xfrm>
            <a:off x="-2993654" y="2684189"/>
            <a:ext cx="2188112" cy="3193666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Denial of Service (DoS)</a:t>
            </a:r>
          </a:p>
          <a:p>
            <a:r>
              <a:rPr lang="en-US" dirty="0">
                <a:solidFill>
                  <a:schemeClr val="tx1"/>
                </a:solidFill>
              </a:rPr>
              <a:t>Overloading computing and memory resources</a:t>
            </a:r>
            <a:endParaRPr lang="en-DE" dirty="0">
              <a:solidFill>
                <a:schemeClr val="tx1"/>
              </a:solidFill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526A03E-357B-4B8D-3152-810F963DFBC9}"/>
              </a:ext>
            </a:extLst>
          </p:cNvPr>
          <p:cNvSpPr/>
          <p:nvPr/>
        </p:nvSpPr>
        <p:spPr>
          <a:xfrm>
            <a:off x="12419641" y="-1033630"/>
            <a:ext cx="2188112" cy="3193666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User to Root (U2R)</a:t>
            </a:r>
            <a:br>
              <a:rPr lang="en-US" b="1" dirty="0"/>
            </a:br>
            <a:r>
              <a:rPr lang="en-US" dirty="0">
                <a:solidFill>
                  <a:schemeClr val="tx1"/>
                </a:solidFill>
              </a:rPr>
              <a:t>Authentic account access then exploits vulnerability to gain root access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AFD9148A-9ED3-D3E2-2C1F-AB9D9E6BD80F}"/>
              </a:ext>
            </a:extLst>
          </p:cNvPr>
          <p:cNvSpPr/>
          <p:nvPr/>
        </p:nvSpPr>
        <p:spPr>
          <a:xfrm>
            <a:off x="12419641" y="2357617"/>
            <a:ext cx="2188112" cy="3193666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Remote to Local (R2L)</a:t>
            </a:r>
          </a:p>
          <a:p>
            <a:r>
              <a:rPr lang="en-US" dirty="0">
                <a:solidFill>
                  <a:schemeClr val="tx1"/>
                </a:solidFill>
              </a:rPr>
              <a:t>Sending unauthorized packets to a machine to gain access</a:t>
            </a:r>
            <a:endParaRPr lang="en-DE" dirty="0">
              <a:solidFill>
                <a:schemeClr val="tx1"/>
              </a:solidFill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D060D94E-F95D-8B3B-B70C-DA08C625AF82}"/>
              </a:ext>
            </a:extLst>
          </p:cNvPr>
          <p:cNvSpPr/>
          <p:nvPr/>
        </p:nvSpPr>
        <p:spPr>
          <a:xfrm>
            <a:off x="-3776036" y="-1331517"/>
            <a:ext cx="2188112" cy="3193666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Probing Attack</a:t>
            </a:r>
          </a:p>
          <a:p>
            <a:r>
              <a:rPr lang="en-US" dirty="0">
                <a:solidFill>
                  <a:schemeClr val="tx1"/>
                </a:solidFill>
              </a:rPr>
              <a:t>Attempting to gather network information to breach security and gain access.</a:t>
            </a:r>
            <a:endParaRPr lang="en-DE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85B3D02-0FF7-F804-CDE7-AD56876A84D4}"/>
              </a:ext>
            </a:extLst>
          </p:cNvPr>
          <p:cNvSpPr txBox="1"/>
          <p:nvPr/>
        </p:nvSpPr>
        <p:spPr>
          <a:xfrm>
            <a:off x="2399620" y="3998009"/>
            <a:ext cx="713678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>
                <a:solidFill>
                  <a:schemeClr val="bg1"/>
                </a:solidFill>
              </a:rPr>
              <a:t>Modified KDD Data set (NSL-KDD)</a:t>
            </a:r>
          </a:p>
          <a:p>
            <a:endParaRPr lang="en-US" b="1" u="sng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Removed redundant rows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Tailored for better performance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Includes binary and multi-class labels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Includes proper validation dataset with labels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DE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1346FE-D5BF-D416-5132-38F6856F74BF}"/>
              </a:ext>
            </a:extLst>
          </p:cNvPr>
          <p:cNvSpPr txBox="1"/>
          <p:nvPr/>
        </p:nvSpPr>
        <p:spPr>
          <a:xfrm>
            <a:off x="2391059" y="2352524"/>
            <a:ext cx="71367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>
                <a:solidFill>
                  <a:schemeClr val="bg1"/>
                </a:solidFill>
              </a:rPr>
              <a:t>Major Problems [1, 5]:</a:t>
            </a:r>
          </a:p>
          <a:p>
            <a:endParaRPr lang="en-US" b="1" u="sng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Redundant Records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Class imbalance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Lack of labelled validation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27550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5599CA-C7B6-3673-06ED-B9BC5D6A23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32E8B-9E1C-A37F-0DC3-E7951FE8B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9620" y="162560"/>
            <a:ext cx="8843050" cy="1616904"/>
          </a:xfrm>
        </p:spPr>
        <p:txBody>
          <a:bodyPr anchor="b">
            <a:normAutofit/>
          </a:bodyPr>
          <a:lstStyle/>
          <a:p>
            <a:r>
              <a:rPr lang="en-US" dirty="0"/>
              <a:t>Issues in Dataset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AFC8155-0194-500E-00A2-2663E49DE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14</a:t>
            </a:fld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D4FD62D-41FE-65AA-E1F6-A542506F3B42}"/>
              </a:ext>
            </a:extLst>
          </p:cNvPr>
          <p:cNvSpPr/>
          <p:nvPr/>
        </p:nvSpPr>
        <p:spPr>
          <a:xfrm>
            <a:off x="-2993654" y="2684189"/>
            <a:ext cx="2188112" cy="3193666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Denial of Service (DoS)</a:t>
            </a:r>
          </a:p>
          <a:p>
            <a:r>
              <a:rPr lang="en-US" dirty="0">
                <a:solidFill>
                  <a:schemeClr val="tx1"/>
                </a:solidFill>
              </a:rPr>
              <a:t>Overloading computing and memory resources</a:t>
            </a:r>
            <a:endParaRPr lang="en-DE" dirty="0">
              <a:solidFill>
                <a:schemeClr val="tx1"/>
              </a:solidFill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C5B7FE17-44D1-1981-CF0B-A9D1AD2A1F3E}"/>
              </a:ext>
            </a:extLst>
          </p:cNvPr>
          <p:cNvSpPr/>
          <p:nvPr/>
        </p:nvSpPr>
        <p:spPr>
          <a:xfrm>
            <a:off x="12419641" y="-1033630"/>
            <a:ext cx="2188112" cy="3193666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User to Root (U2R)</a:t>
            </a:r>
            <a:br>
              <a:rPr lang="en-US" b="1" dirty="0"/>
            </a:br>
            <a:r>
              <a:rPr lang="en-US" dirty="0">
                <a:solidFill>
                  <a:schemeClr val="tx1"/>
                </a:solidFill>
              </a:rPr>
              <a:t>Authentic account access then exploits vulnerability to gain root access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8C500456-503E-6548-5DED-04DA64284FE4}"/>
              </a:ext>
            </a:extLst>
          </p:cNvPr>
          <p:cNvSpPr/>
          <p:nvPr/>
        </p:nvSpPr>
        <p:spPr>
          <a:xfrm>
            <a:off x="12419641" y="2357617"/>
            <a:ext cx="2188112" cy="3193666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Remote to Local (R2L)</a:t>
            </a:r>
          </a:p>
          <a:p>
            <a:r>
              <a:rPr lang="en-US" dirty="0">
                <a:solidFill>
                  <a:schemeClr val="tx1"/>
                </a:solidFill>
              </a:rPr>
              <a:t>Sending unauthorized packets to a machine to gain access</a:t>
            </a:r>
            <a:endParaRPr lang="en-DE" dirty="0">
              <a:solidFill>
                <a:schemeClr val="tx1"/>
              </a:solidFill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EBC03CC5-2C95-D662-FF3C-630A78685939}"/>
              </a:ext>
            </a:extLst>
          </p:cNvPr>
          <p:cNvSpPr/>
          <p:nvPr/>
        </p:nvSpPr>
        <p:spPr>
          <a:xfrm>
            <a:off x="-3776036" y="-1331517"/>
            <a:ext cx="2188112" cy="3193666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Probing Attack</a:t>
            </a:r>
          </a:p>
          <a:p>
            <a:r>
              <a:rPr lang="en-US" dirty="0">
                <a:solidFill>
                  <a:schemeClr val="tx1"/>
                </a:solidFill>
              </a:rPr>
              <a:t>Attempting to gather network information to breach security and gain access.</a:t>
            </a:r>
            <a:endParaRPr lang="en-DE" dirty="0">
              <a:solidFill>
                <a:schemeClr val="tx1"/>
              </a:solidFill>
            </a:endParaRPr>
          </a:p>
        </p:txBody>
      </p:sp>
      <p:graphicFrame>
        <p:nvGraphicFramePr>
          <p:cNvPr id="7" name="Table Placeholder 2">
            <a:extLst>
              <a:ext uri="{FF2B5EF4-FFF2-40B4-BE49-F238E27FC236}">
                <a16:creationId xmlns:a16="http://schemas.microsoft.com/office/drawing/2014/main" id="{8767768D-FFCC-2098-4F7F-801DB65704A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6362872"/>
              </p:ext>
            </p:extLst>
          </p:nvPr>
        </p:nvGraphicFramePr>
        <p:xfrm>
          <a:off x="1660731" y="2160035"/>
          <a:ext cx="10427191" cy="2918500"/>
        </p:xfrm>
        <a:graphic>
          <a:graphicData uri="http://schemas.openxmlformats.org/drawingml/2006/table">
            <a:tbl>
              <a:tblPr firstRow="1" bandRow="1">
                <a:tableStyleId>{10A1B5D5-9B99-4C35-A422-299274C87663}</a:tableStyleId>
              </a:tblPr>
              <a:tblGrid>
                <a:gridCol w="3292969">
                  <a:extLst>
                    <a:ext uri="{9D8B030D-6E8A-4147-A177-3AD203B41FA5}">
                      <a16:colId xmlns:a16="http://schemas.microsoft.com/office/drawing/2014/main" val="127040821"/>
                    </a:ext>
                  </a:extLst>
                </a:gridCol>
                <a:gridCol w="2542444">
                  <a:extLst>
                    <a:ext uri="{9D8B030D-6E8A-4147-A177-3AD203B41FA5}">
                      <a16:colId xmlns:a16="http://schemas.microsoft.com/office/drawing/2014/main" val="149845700"/>
                    </a:ext>
                  </a:extLst>
                </a:gridCol>
                <a:gridCol w="2355966">
                  <a:extLst>
                    <a:ext uri="{9D8B030D-6E8A-4147-A177-3AD203B41FA5}">
                      <a16:colId xmlns:a16="http://schemas.microsoft.com/office/drawing/2014/main" val="3119692462"/>
                    </a:ext>
                  </a:extLst>
                </a:gridCol>
                <a:gridCol w="2235812">
                  <a:extLst>
                    <a:ext uri="{9D8B030D-6E8A-4147-A177-3AD203B41FA5}">
                      <a16:colId xmlns:a16="http://schemas.microsoft.com/office/drawing/2014/main" val="3472639139"/>
                    </a:ext>
                  </a:extLst>
                </a:gridCol>
              </a:tblGrid>
              <a:tr h="729625">
                <a:tc>
                  <a:txBody>
                    <a:bodyPr/>
                    <a:lstStyle/>
                    <a:p>
                      <a:pPr algn="ctr"/>
                      <a:endParaRPr 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Original Records</a:t>
                      </a:r>
                      <a:endParaRPr 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Distinct Records</a:t>
                      </a:r>
                      <a:endParaRPr 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Reduction Rate</a:t>
                      </a:r>
                      <a:endParaRPr lang="en-US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8013591"/>
                  </a:ext>
                </a:extLst>
              </a:tr>
              <a:tr h="729625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Attacks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3,925,650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262,178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93,32%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3867931"/>
                  </a:ext>
                </a:extLst>
              </a:tr>
              <a:tr h="729625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Normal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972,781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812,814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16,44%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209771"/>
                  </a:ext>
                </a:extLst>
              </a:tr>
              <a:tr h="729625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Total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4,898,431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1,074,992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78,05%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1031278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5131F889-839B-862B-54D4-6A1538A5899A}"/>
              </a:ext>
            </a:extLst>
          </p:cNvPr>
          <p:cNvSpPr txBox="1"/>
          <p:nvPr/>
        </p:nvSpPr>
        <p:spPr>
          <a:xfrm>
            <a:off x="4755963" y="6226198"/>
            <a:ext cx="41303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Statistics of Redundant records in KDD Train Set</a:t>
            </a:r>
            <a:endParaRPr lang="en-DE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89349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D1936D-7B0C-45C4-5903-84303711A0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CC1956-BBCD-A5CD-2480-C74F0B4E5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9620" y="162560"/>
            <a:ext cx="8843050" cy="1616904"/>
          </a:xfrm>
        </p:spPr>
        <p:txBody>
          <a:bodyPr anchor="b">
            <a:normAutofit/>
          </a:bodyPr>
          <a:lstStyle/>
          <a:p>
            <a:r>
              <a:rPr lang="en-US" dirty="0"/>
              <a:t>Data Preprocessing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8030A89-77EA-5FEF-08ED-68CF40116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15</a:t>
            </a:fld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11CF02D-C2D0-9385-8974-DAFB79E785B4}"/>
              </a:ext>
            </a:extLst>
          </p:cNvPr>
          <p:cNvSpPr/>
          <p:nvPr/>
        </p:nvSpPr>
        <p:spPr>
          <a:xfrm>
            <a:off x="-2993654" y="2684189"/>
            <a:ext cx="2188112" cy="3193666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Denial of Service (DoS)</a:t>
            </a:r>
          </a:p>
          <a:p>
            <a:r>
              <a:rPr lang="en-US" dirty="0">
                <a:solidFill>
                  <a:schemeClr val="tx1"/>
                </a:solidFill>
              </a:rPr>
              <a:t>Overloading computing and memory resources</a:t>
            </a:r>
            <a:endParaRPr lang="en-DE" dirty="0">
              <a:solidFill>
                <a:schemeClr val="tx1"/>
              </a:solidFill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2C15323F-775D-2FFA-4790-553124499A23}"/>
              </a:ext>
            </a:extLst>
          </p:cNvPr>
          <p:cNvSpPr/>
          <p:nvPr/>
        </p:nvSpPr>
        <p:spPr>
          <a:xfrm>
            <a:off x="12419641" y="-1033630"/>
            <a:ext cx="2188112" cy="3193666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User to Root (U2R)</a:t>
            </a:r>
            <a:br>
              <a:rPr lang="en-US" b="1" dirty="0"/>
            </a:br>
            <a:r>
              <a:rPr lang="en-US" dirty="0">
                <a:solidFill>
                  <a:schemeClr val="tx1"/>
                </a:solidFill>
              </a:rPr>
              <a:t>Authentic account access then exploits vulnerability to gain root access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8FBC314D-4E82-D9DA-6993-806CC163BB51}"/>
              </a:ext>
            </a:extLst>
          </p:cNvPr>
          <p:cNvSpPr/>
          <p:nvPr/>
        </p:nvSpPr>
        <p:spPr>
          <a:xfrm>
            <a:off x="12419641" y="2357617"/>
            <a:ext cx="2188112" cy="3193666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Remote to Local (R2L)</a:t>
            </a:r>
          </a:p>
          <a:p>
            <a:r>
              <a:rPr lang="en-US" dirty="0">
                <a:solidFill>
                  <a:schemeClr val="tx1"/>
                </a:solidFill>
              </a:rPr>
              <a:t>Sending unauthorized packets to a machine to gain access</a:t>
            </a:r>
            <a:endParaRPr lang="en-DE" dirty="0">
              <a:solidFill>
                <a:schemeClr val="tx1"/>
              </a:solidFill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27FCBB53-A418-EB65-CEA9-57269A047B1D}"/>
              </a:ext>
            </a:extLst>
          </p:cNvPr>
          <p:cNvSpPr/>
          <p:nvPr/>
        </p:nvSpPr>
        <p:spPr>
          <a:xfrm>
            <a:off x="-3776036" y="-1331517"/>
            <a:ext cx="2188112" cy="3193666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Probing Attack</a:t>
            </a:r>
          </a:p>
          <a:p>
            <a:r>
              <a:rPr lang="en-US" dirty="0">
                <a:solidFill>
                  <a:schemeClr val="tx1"/>
                </a:solidFill>
              </a:rPr>
              <a:t>Attempting to gather network information to breach security and gain access.</a:t>
            </a:r>
            <a:endParaRPr lang="en-DE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DCAF37-8CD6-57F7-B3BE-94AA4864E040}"/>
              </a:ext>
            </a:extLst>
          </p:cNvPr>
          <p:cNvSpPr txBox="1"/>
          <p:nvPr/>
        </p:nvSpPr>
        <p:spPr>
          <a:xfrm>
            <a:off x="2185639" y="2357617"/>
            <a:ext cx="74824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Removed always zero features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Applied Hot Encoding for categorical variables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Used principal component analysis (PCA)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Scaled the data and dropped low importance features</a:t>
            </a:r>
            <a:endParaRPr lang="en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24265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4AC507-A794-4719-8FEF-A9A714F7A6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211DC-B56F-4881-91DE-39276A16C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891" y="511762"/>
            <a:ext cx="4960830" cy="2785158"/>
          </a:xfrm>
        </p:spPr>
        <p:txBody>
          <a:bodyPr anchor="b">
            <a:normAutofit/>
          </a:bodyPr>
          <a:lstStyle/>
          <a:p>
            <a:r>
              <a:rPr lang="en-US" dirty="0"/>
              <a:t>Machine Learning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6B3AA5C-8154-5EC9-D2AF-397C9F8A29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2640" y="3484615"/>
            <a:ext cx="4958081" cy="2387865"/>
          </a:xfrm>
        </p:spPr>
        <p:txBody>
          <a:bodyPr>
            <a:normAutofit/>
          </a:bodyPr>
          <a:lstStyle/>
          <a:p>
            <a:r>
              <a:rPr lang="en-US" dirty="0"/>
              <a:t>Model</a:t>
            </a:r>
          </a:p>
        </p:txBody>
      </p:sp>
      <p:pic>
        <p:nvPicPr>
          <p:cNvPr id="6" name="Video 5" descr="Math And Science Formulas">
            <a:extLst>
              <a:ext uri="{FF2B5EF4-FFF2-40B4-BE49-F238E27FC236}">
                <a16:creationId xmlns:a16="http://schemas.microsoft.com/office/drawing/2014/main" id="{8DD70EBC-CB28-25D6-94AD-04D39323EC7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18927" r="32525" b="-1"/>
          <a:stretch>
            <a:fillRect/>
          </a:stretch>
        </p:blipFill>
        <p:spPr>
          <a:xfrm>
            <a:off x="6497638" y="336550"/>
            <a:ext cx="5322887" cy="6184900"/>
          </a:xfrm>
          <a:prstGeom prst="rect">
            <a:avLst/>
          </a:prstGeom>
          <a:noFill/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40B85E8-081D-A061-711C-B2D3C84087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4079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2ACE2E-1EA8-8710-8B47-3CC41D9236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50CFB-B5F2-D81A-B813-462C78CC1B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3643" y="30954"/>
            <a:ext cx="8843050" cy="820459"/>
          </a:xfrm>
        </p:spPr>
        <p:txBody>
          <a:bodyPr anchor="b">
            <a:normAutofit/>
          </a:bodyPr>
          <a:lstStyle/>
          <a:p>
            <a:r>
              <a:rPr lang="en-US" dirty="0"/>
              <a:t>Random Forest Classifier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79C70CA-80F5-FDDC-1873-84C55E988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17</a:t>
            </a:fld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DFA413A-E24A-0FCF-A76F-A1DDD5E0B9A7}"/>
              </a:ext>
            </a:extLst>
          </p:cNvPr>
          <p:cNvSpPr/>
          <p:nvPr/>
        </p:nvSpPr>
        <p:spPr>
          <a:xfrm>
            <a:off x="-2993654" y="2684189"/>
            <a:ext cx="2188112" cy="3193666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Denial of Service (DoS)</a:t>
            </a:r>
          </a:p>
          <a:p>
            <a:r>
              <a:rPr lang="en-US" dirty="0">
                <a:solidFill>
                  <a:schemeClr val="tx1"/>
                </a:solidFill>
              </a:rPr>
              <a:t>Overloading computing and memory resources</a:t>
            </a:r>
            <a:endParaRPr lang="en-DE" dirty="0">
              <a:solidFill>
                <a:schemeClr val="tx1"/>
              </a:solidFill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38DA09AA-7D70-BB62-E51D-5C1C8CA76761}"/>
              </a:ext>
            </a:extLst>
          </p:cNvPr>
          <p:cNvSpPr/>
          <p:nvPr/>
        </p:nvSpPr>
        <p:spPr>
          <a:xfrm>
            <a:off x="12419641" y="-1033630"/>
            <a:ext cx="2188112" cy="3193666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User to Root (U2R)</a:t>
            </a:r>
            <a:br>
              <a:rPr lang="en-US" b="1" dirty="0"/>
            </a:br>
            <a:r>
              <a:rPr lang="en-US" dirty="0">
                <a:solidFill>
                  <a:schemeClr val="tx1"/>
                </a:solidFill>
              </a:rPr>
              <a:t>Authentic account access then exploits vulnerability to gain root access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3CD4884C-00AD-5FE8-5245-76CE264B692C}"/>
              </a:ext>
            </a:extLst>
          </p:cNvPr>
          <p:cNvSpPr/>
          <p:nvPr/>
        </p:nvSpPr>
        <p:spPr>
          <a:xfrm>
            <a:off x="12419641" y="2357617"/>
            <a:ext cx="2188112" cy="3193666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Remote to Local (R2L)</a:t>
            </a:r>
          </a:p>
          <a:p>
            <a:r>
              <a:rPr lang="en-US" dirty="0">
                <a:solidFill>
                  <a:schemeClr val="tx1"/>
                </a:solidFill>
              </a:rPr>
              <a:t>Sending unauthorized packets to a machine to gain access</a:t>
            </a:r>
            <a:endParaRPr lang="en-DE" dirty="0">
              <a:solidFill>
                <a:schemeClr val="tx1"/>
              </a:solidFill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7D11A32C-7C90-2FBD-996F-3E8E3E0323FB}"/>
              </a:ext>
            </a:extLst>
          </p:cNvPr>
          <p:cNvSpPr/>
          <p:nvPr/>
        </p:nvSpPr>
        <p:spPr>
          <a:xfrm>
            <a:off x="-3776036" y="-1331517"/>
            <a:ext cx="2188112" cy="3193666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Probing Attack</a:t>
            </a:r>
          </a:p>
          <a:p>
            <a:r>
              <a:rPr lang="en-US" dirty="0">
                <a:solidFill>
                  <a:schemeClr val="tx1"/>
                </a:solidFill>
              </a:rPr>
              <a:t>Attempting to gather network information to breach security and gain access.</a:t>
            </a:r>
            <a:endParaRPr lang="en-DE" dirty="0">
              <a:solidFill>
                <a:schemeClr val="tx1"/>
              </a:solidFill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FCB730E-7DB5-7B02-F37F-05BB3600031A}"/>
              </a:ext>
            </a:extLst>
          </p:cNvPr>
          <p:cNvSpPr/>
          <p:nvPr/>
        </p:nvSpPr>
        <p:spPr>
          <a:xfrm>
            <a:off x="2087666" y="916940"/>
            <a:ext cx="9155004" cy="967881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Algorithm overview: </a:t>
            </a:r>
          </a:p>
          <a:p>
            <a:r>
              <a:rPr lang="en-US" b="1" dirty="0">
                <a:solidFill>
                  <a:schemeClr val="tx1"/>
                </a:solidFill>
              </a:rPr>
              <a:t>Random Forest combines multiple decision trees to create a robust classifier.</a:t>
            </a:r>
            <a:endParaRPr lang="en-DE" dirty="0">
              <a:solidFill>
                <a:schemeClr val="tx1"/>
              </a:solidFill>
            </a:endParaRPr>
          </a:p>
        </p:txBody>
      </p:sp>
      <p:pic>
        <p:nvPicPr>
          <p:cNvPr id="8" name="Picture 7" descr="A diagram of a tree&#10;&#10;AI-generated content may be incorrect.">
            <a:extLst>
              <a:ext uri="{FF2B5EF4-FFF2-40B4-BE49-F238E27FC236}">
                <a16:creationId xmlns:a16="http://schemas.microsoft.com/office/drawing/2014/main" id="{9CAB2C96-AC5E-590E-7A18-942E76CFC0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3643" y="2060594"/>
            <a:ext cx="8843050" cy="4797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1919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F03A91-1628-E990-20CD-1AD2B91719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93C29-D693-DC0B-C8B8-A699807B8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78869" y="851413"/>
            <a:ext cx="8843050" cy="820459"/>
          </a:xfrm>
        </p:spPr>
        <p:txBody>
          <a:bodyPr anchor="b">
            <a:normAutofit/>
          </a:bodyPr>
          <a:lstStyle/>
          <a:p>
            <a:r>
              <a:rPr lang="en-US" dirty="0"/>
              <a:t>Mathematical Equations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5008EA5-4C5E-11FA-F1D3-E1E119356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18</a:t>
            </a:fld>
            <a:endParaRPr lang="en-US" dirty="0"/>
          </a:p>
        </p:txBody>
      </p:sp>
      <p:pic>
        <p:nvPicPr>
          <p:cNvPr id="8" name="Picture 7" descr="A diagram of a tree&#10;&#10;AI-generated content may be incorrect.">
            <a:extLst>
              <a:ext uri="{FF2B5EF4-FFF2-40B4-BE49-F238E27FC236}">
                <a16:creationId xmlns:a16="http://schemas.microsoft.com/office/drawing/2014/main" id="{125EF232-C74B-243F-2E6D-DCE6F158B7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3643" y="-5343831"/>
            <a:ext cx="8843050" cy="479740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26AD6E9-51BC-1F33-ED14-30102FD50207}"/>
              </a:ext>
            </a:extLst>
          </p:cNvPr>
          <p:cNvSpPr txBox="1"/>
          <p:nvPr/>
        </p:nvSpPr>
        <p:spPr>
          <a:xfrm>
            <a:off x="2062920" y="2168503"/>
            <a:ext cx="3276625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dirty="0">
                <a:solidFill>
                  <a:schemeClr val="bg1"/>
                </a:solidFill>
              </a:rPr>
              <a:t>Binary Splitting:</a:t>
            </a:r>
            <a:br>
              <a:rPr lang="en-US" sz="2600" dirty="0">
                <a:solidFill>
                  <a:schemeClr val="bg1"/>
                </a:solidFill>
              </a:rPr>
            </a:br>
            <a:r>
              <a:rPr lang="en-US" sz="2600" dirty="0">
                <a:solidFill>
                  <a:schemeClr val="bg1"/>
                </a:solidFill>
              </a:rPr>
              <a:t>R₁(</a:t>
            </a:r>
            <a:r>
              <a:rPr lang="en-US" sz="2600" dirty="0" err="1">
                <a:solidFill>
                  <a:schemeClr val="bg1"/>
                </a:solidFill>
              </a:rPr>
              <a:t>j,s</a:t>
            </a:r>
            <a:r>
              <a:rPr lang="en-US" sz="2600" dirty="0">
                <a:solidFill>
                  <a:schemeClr val="bg1"/>
                </a:solidFill>
              </a:rPr>
              <a:t>) = {x | xⱼ &lt; s}</a:t>
            </a:r>
            <a:br>
              <a:rPr lang="en-US" sz="2600" dirty="0">
                <a:solidFill>
                  <a:schemeClr val="bg1"/>
                </a:solidFill>
              </a:rPr>
            </a:br>
            <a:r>
              <a:rPr lang="en-US" sz="2600" dirty="0">
                <a:solidFill>
                  <a:schemeClr val="bg1"/>
                </a:solidFill>
              </a:rPr>
              <a:t>R₂(</a:t>
            </a:r>
            <a:r>
              <a:rPr lang="en-US" sz="2600" dirty="0" err="1">
                <a:solidFill>
                  <a:schemeClr val="bg1"/>
                </a:solidFill>
              </a:rPr>
              <a:t>j,s</a:t>
            </a:r>
            <a:r>
              <a:rPr lang="en-US" sz="2600" dirty="0">
                <a:solidFill>
                  <a:schemeClr val="bg1"/>
                </a:solidFill>
              </a:rPr>
              <a:t>) = {x | xⱼ ≥ s}</a:t>
            </a:r>
            <a:br>
              <a:rPr lang="en-US" sz="2600" dirty="0">
                <a:solidFill>
                  <a:schemeClr val="bg1"/>
                </a:solidFill>
              </a:rPr>
            </a:br>
            <a:br>
              <a:rPr lang="en-US" sz="2600" dirty="0">
                <a:solidFill>
                  <a:schemeClr val="bg1"/>
                </a:solidFill>
              </a:rPr>
            </a:br>
            <a:r>
              <a:rPr lang="en-US" sz="2600" b="1" dirty="0">
                <a:solidFill>
                  <a:schemeClr val="bg1"/>
                </a:solidFill>
              </a:rPr>
              <a:t>Gini Index (Purity Measure):</a:t>
            </a:r>
            <a:br>
              <a:rPr lang="en-US" sz="2600" dirty="0">
                <a:solidFill>
                  <a:schemeClr val="bg1"/>
                </a:solidFill>
              </a:rPr>
            </a:br>
            <a:r>
              <a:rPr lang="en-US" sz="2600" dirty="0">
                <a:solidFill>
                  <a:schemeClr val="bg1"/>
                </a:solidFill>
              </a:rPr>
              <a:t>G(t) = 1 - </a:t>
            </a:r>
            <a:r>
              <a:rPr lang="el-GR" sz="2600" dirty="0">
                <a:solidFill>
                  <a:schemeClr val="bg1"/>
                </a:solidFill>
              </a:rPr>
              <a:t>Σ</a:t>
            </a:r>
            <a:r>
              <a:rPr lang="en-US" sz="2600" dirty="0">
                <a:solidFill>
                  <a:schemeClr val="bg1"/>
                </a:solidFill>
              </a:rPr>
              <a:t>ₖ₌₁ᴷ pₖ²</a:t>
            </a:r>
            <a:endParaRPr lang="en-DE" sz="2600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3382186-BBE5-4E52-9551-4772D6757B79}"/>
              </a:ext>
            </a:extLst>
          </p:cNvPr>
          <p:cNvSpPr txBox="1"/>
          <p:nvPr/>
        </p:nvSpPr>
        <p:spPr>
          <a:xfrm>
            <a:off x="5750051" y="2168503"/>
            <a:ext cx="56388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Uses </a:t>
            </a:r>
            <a:r>
              <a:rPr lang="en-US" sz="2000" b="1" dirty="0">
                <a:solidFill>
                  <a:schemeClr val="bg1"/>
                </a:solidFill>
              </a:rPr>
              <a:t>Recursive binary </a:t>
            </a:r>
            <a:r>
              <a:rPr lang="en-US" sz="2000" dirty="0">
                <a:solidFill>
                  <a:schemeClr val="bg1"/>
                </a:solidFill>
              </a:rPr>
              <a:t>splitting to partition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chemeClr val="bg1"/>
                </a:solidFill>
              </a:rPr>
              <a:t>Gini Index </a:t>
            </a:r>
            <a:r>
              <a:rPr lang="en-US" sz="2000" dirty="0">
                <a:solidFill>
                  <a:schemeClr val="bg1"/>
                </a:solidFill>
              </a:rPr>
              <a:t>to measure the purity of the split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b="1" dirty="0">
                <a:solidFill>
                  <a:schemeClr val="accent2">
                    <a:lumMod val="75000"/>
                  </a:schemeClr>
                </a:solidFill>
              </a:rPr>
              <a:t>Goal: </a:t>
            </a:r>
            <a:r>
              <a:rPr lang="en-US" sz="2000" b="1" dirty="0">
                <a:solidFill>
                  <a:schemeClr val="bg1"/>
                </a:solidFill>
              </a:rPr>
              <a:t>Find best parameters (</a:t>
            </a:r>
            <a:r>
              <a:rPr lang="en-US" sz="2000" b="1" dirty="0" err="1">
                <a:solidFill>
                  <a:schemeClr val="bg1"/>
                </a:solidFill>
              </a:rPr>
              <a:t>j,s</a:t>
            </a:r>
            <a:r>
              <a:rPr lang="en-US" sz="2000" b="1" dirty="0">
                <a:solidFill>
                  <a:schemeClr val="bg1"/>
                </a:solidFill>
              </a:rPr>
              <a:t>) that would result in the purest split</a:t>
            </a:r>
          </a:p>
          <a:p>
            <a:endParaRPr lang="en-US" sz="2000" b="1" dirty="0">
              <a:solidFill>
                <a:schemeClr val="bg1"/>
              </a:solidFill>
            </a:endParaRPr>
          </a:p>
          <a:p>
            <a:endParaRPr lang="en-US" sz="2000" b="1" dirty="0">
              <a:solidFill>
                <a:schemeClr val="bg1"/>
              </a:solidFill>
            </a:endParaRPr>
          </a:p>
          <a:p>
            <a:endParaRPr lang="en-US" sz="2000" b="1" dirty="0">
              <a:solidFill>
                <a:schemeClr val="bg1"/>
              </a:solidFill>
            </a:endParaRPr>
          </a:p>
          <a:p>
            <a:r>
              <a:rPr lang="en-US" sz="2000" b="1" dirty="0">
                <a:solidFill>
                  <a:srgbClr val="FF0000"/>
                </a:solidFill>
              </a:rPr>
              <a:t>Challenge:</a:t>
            </a:r>
            <a:r>
              <a:rPr lang="en-US" sz="2000" b="1" dirty="0">
                <a:solidFill>
                  <a:schemeClr val="bg1"/>
                </a:solidFill>
              </a:rPr>
              <a:t> Easy to overfit when trees become too deep</a:t>
            </a:r>
            <a:endParaRPr lang="en-DE" sz="2000" b="1" dirty="0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B93221F-A7A5-BFD6-2BA4-192063C758AF}"/>
              </a:ext>
            </a:extLst>
          </p:cNvPr>
          <p:cNvCxnSpPr>
            <a:cxnSpLocks/>
          </p:cNvCxnSpPr>
          <p:nvPr/>
        </p:nvCxnSpPr>
        <p:spPr>
          <a:xfrm>
            <a:off x="5601945" y="2068853"/>
            <a:ext cx="0" cy="4522470"/>
          </a:xfrm>
          <a:prstGeom prst="line">
            <a:avLst/>
          </a:prstGeom>
          <a:ln w="38100"/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78420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4AC507-A794-4719-8FEF-A9A714F7A6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211DC-B56F-4881-91DE-39276A16C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891" y="511762"/>
            <a:ext cx="4960830" cy="2785158"/>
          </a:xfrm>
        </p:spPr>
        <p:txBody>
          <a:bodyPr anchor="b">
            <a:normAutofit/>
          </a:bodyPr>
          <a:lstStyle/>
          <a:p>
            <a:r>
              <a:rPr lang="en-US" dirty="0"/>
              <a:t>Performance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6B3AA5C-8154-5EC9-D2AF-397C9F8A29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2640" y="3484615"/>
            <a:ext cx="4958081" cy="2387865"/>
          </a:xfrm>
        </p:spPr>
        <p:txBody>
          <a:bodyPr>
            <a:normAutofit/>
          </a:bodyPr>
          <a:lstStyle/>
          <a:p>
            <a:r>
              <a:rPr lang="en-US" dirty="0"/>
              <a:t>Analysis</a:t>
            </a:r>
          </a:p>
        </p:txBody>
      </p:sp>
      <p:pic>
        <p:nvPicPr>
          <p:cNvPr id="11" name="Picture 10" descr="Graph on document with pen">
            <a:extLst>
              <a:ext uri="{FF2B5EF4-FFF2-40B4-BE49-F238E27FC236}">
                <a16:creationId xmlns:a16="http://schemas.microsoft.com/office/drawing/2014/main" id="{4ACBFDD6-9FFA-7C12-4840-520AF7AE689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7966" r="14586" b="-2"/>
          <a:stretch>
            <a:fillRect/>
          </a:stretch>
        </p:blipFill>
        <p:spPr>
          <a:xfrm>
            <a:off x="6479527" y="336550"/>
            <a:ext cx="5322887" cy="6184900"/>
          </a:xfrm>
          <a:prstGeom prst="rect">
            <a:avLst/>
          </a:prstGeom>
          <a:noFill/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40B85E8-081D-A061-711C-B2D3C84087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0710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2"/>
            </a:gs>
            <a:gs pos="81000">
              <a:schemeClr val="accent6"/>
            </a:gs>
            <a:gs pos="55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A2458FF-0D0C-4ACC-C6FB-103BC0BAD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4466502" cy="1936866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F1239C0E-3F39-787D-0FC3-6B7C9BA37E8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1" y="2853416"/>
            <a:ext cx="4466504" cy="3754213"/>
          </a:xfrm>
        </p:spPr>
        <p:txBody>
          <a:bodyPr anchor="t"/>
          <a:lstStyle/>
          <a:p>
            <a:r>
              <a:rPr lang="en-US" dirty="0"/>
              <a:t>Introduction</a:t>
            </a:r>
          </a:p>
          <a:p>
            <a:r>
              <a:rPr lang="en-US" dirty="0"/>
              <a:t>Background</a:t>
            </a:r>
          </a:p>
          <a:p>
            <a:r>
              <a:rPr lang="en-US" dirty="0"/>
              <a:t>Machine learning model</a:t>
            </a:r>
          </a:p>
          <a:p>
            <a:r>
              <a:rPr lang="en-US" dirty="0"/>
              <a:t>Implementation</a:t>
            </a:r>
          </a:p>
          <a:p>
            <a:r>
              <a:rPr lang="en-US" dirty="0"/>
              <a:t>Performance Analysis</a:t>
            </a:r>
          </a:p>
          <a:p>
            <a:r>
              <a:rPr lang="en-US" dirty="0"/>
              <a:t>Key Findings &amp; Challenges</a:t>
            </a:r>
          </a:p>
          <a:p>
            <a:r>
              <a:rPr lang="en-US" dirty="0"/>
              <a:t>Conclusions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01593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91E55A-C6F6-A048-38CC-9E4997DEB7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B32FB240-74E8-FEFC-E88C-E13322CF4D16}"/>
              </a:ext>
            </a:extLst>
          </p:cNvPr>
          <p:cNvSpPr/>
          <p:nvPr/>
        </p:nvSpPr>
        <p:spPr>
          <a:xfrm>
            <a:off x="1447801" y="1980769"/>
            <a:ext cx="7358742" cy="4713945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681986E-6977-24FA-9EDD-B4C63E8779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20</a:t>
            </a:fld>
            <a:endParaRPr lang="en-US" dirty="0"/>
          </a:p>
        </p:txBody>
      </p:sp>
      <p:pic>
        <p:nvPicPr>
          <p:cNvPr id="8" name="Picture 7" descr="A diagram of a tree&#10;&#10;AI-generated content may be incorrect.">
            <a:extLst>
              <a:ext uri="{FF2B5EF4-FFF2-40B4-BE49-F238E27FC236}">
                <a16:creationId xmlns:a16="http://schemas.microsoft.com/office/drawing/2014/main" id="{110D55EC-1171-D290-9406-D0604615BD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3643" y="-5343831"/>
            <a:ext cx="8843050" cy="4797405"/>
          </a:xfrm>
          <a:prstGeom prst="rect">
            <a:avLst/>
          </a:prstGeom>
        </p:spPr>
      </p:pic>
      <p:sp>
        <p:nvSpPr>
          <p:cNvPr id="18" name="Title 17">
            <a:extLst>
              <a:ext uri="{FF2B5EF4-FFF2-40B4-BE49-F238E27FC236}">
                <a16:creationId xmlns:a16="http://schemas.microsoft.com/office/drawing/2014/main" id="{5408B674-F481-A98F-9995-D3E55C783E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9619" y="371948"/>
            <a:ext cx="8843050" cy="529335"/>
          </a:xfrm>
        </p:spPr>
        <p:txBody>
          <a:bodyPr/>
          <a:lstStyle/>
          <a:p>
            <a:r>
              <a:rPr lang="en-US" dirty="0"/>
              <a:t>Performance Analysis</a:t>
            </a:r>
            <a:endParaRPr lang="en-DE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D5E8DF3-65E3-F1FF-4CA7-488BA00C9214}"/>
              </a:ext>
            </a:extLst>
          </p:cNvPr>
          <p:cNvSpPr txBox="1"/>
          <p:nvPr/>
        </p:nvSpPr>
        <p:spPr>
          <a:xfrm>
            <a:off x="2486705" y="740685"/>
            <a:ext cx="46652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KDD 1999 Dataset</a:t>
            </a:r>
            <a:endParaRPr lang="en-DE" dirty="0">
              <a:solidFill>
                <a:srgbClr val="FF0000"/>
              </a:solidFill>
            </a:endParaRPr>
          </a:p>
        </p:txBody>
      </p:sp>
      <p:pic>
        <p:nvPicPr>
          <p:cNvPr id="22" name="Picture 21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E29CD714-01BC-5F1E-77C3-A234BCAB03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1028" y="1909342"/>
            <a:ext cx="6931288" cy="4856797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DB6CBB3-FBAC-63B3-9050-E79F88567F5C}"/>
              </a:ext>
            </a:extLst>
          </p:cNvPr>
          <p:cNvSpPr txBox="1"/>
          <p:nvPr/>
        </p:nvSpPr>
        <p:spPr>
          <a:xfrm>
            <a:off x="2486705" y="1035980"/>
            <a:ext cx="7358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Splitting the training data due to lack of labels in the validation dataset</a:t>
            </a:r>
            <a:endParaRPr lang="en-DE" dirty="0">
              <a:solidFill>
                <a:schemeClr val="bg2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8C40AC4-CC97-87CD-6AE7-8F33069ACC27}"/>
              </a:ext>
            </a:extLst>
          </p:cNvPr>
          <p:cNvSpPr txBox="1"/>
          <p:nvPr/>
        </p:nvSpPr>
        <p:spPr>
          <a:xfrm>
            <a:off x="8939556" y="2160509"/>
            <a:ext cx="314603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Probable issues: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High accuracy on both training and validation does not guarantee real world accuracy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Model likely memorizing data patterns as data is similar due to redundancy </a:t>
            </a:r>
            <a:endParaRPr lang="en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0219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BEF19D-F1D0-849F-42D4-7DA78F28C2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D82B8EF3-914A-25CD-9C6C-23EF3FC05404}"/>
              </a:ext>
            </a:extLst>
          </p:cNvPr>
          <p:cNvSpPr/>
          <p:nvPr/>
        </p:nvSpPr>
        <p:spPr>
          <a:xfrm>
            <a:off x="1767734" y="2003332"/>
            <a:ext cx="9794868" cy="4713945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A0FFC0-16AF-F7E5-3D6C-B5093E110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21</a:t>
            </a:fld>
            <a:endParaRPr lang="en-US" dirty="0"/>
          </a:p>
        </p:txBody>
      </p:sp>
      <p:pic>
        <p:nvPicPr>
          <p:cNvPr id="8" name="Picture 7" descr="A diagram of a tree&#10;&#10;AI-generated content may be incorrect.">
            <a:extLst>
              <a:ext uri="{FF2B5EF4-FFF2-40B4-BE49-F238E27FC236}">
                <a16:creationId xmlns:a16="http://schemas.microsoft.com/office/drawing/2014/main" id="{D01031B7-A9DD-1C5D-D567-8B5E75C366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3643" y="-5343831"/>
            <a:ext cx="8843050" cy="4797405"/>
          </a:xfrm>
          <a:prstGeom prst="rect">
            <a:avLst/>
          </a:prstGeom>
        </p:spPr>
      </p:pic>
      <p:sp>
        <p:nvSpPr>
          <p:cNvPr id="18" name="Title 17">
            <a:extLst>
              <a:ext uri="{FF2B5EF4-FFF2-40B4-BE49-F238E27FC236}">
                <a16:creationId xmlns:a16="http://schemas.microsoft.com/office/drawing/2014/main" id="{9E87D8B3-8836-80E5-1352-B96B86B49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9619" y="371948"/>
            <a:ext cx="8843050" cy="529335"/>
          </a:xfrm>
        </p:spPr>
        <p:txBody>
          <a:bodyPr/>
          <a:lstStyle/>
          <a:p>
            <a:r>
              <a:rPr lang="en-US" dirty="0"/>
              <a:t>Performance Analysis</a:t>
            </a:r>
            <a:endParaRPr lang="en-DE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22E9613-3DC8-614D-5EC4-4A9AED3403EB}"/>
              </a:ext>
            </a:extLst>
          </p:cNvPr>
          <p:cNvSpPr txBox="1"/>
          <p:nvPr/>
        </p:nvSpPr>
        <p:spPr>
          <a:xfrm>
            <a:off x="2486705" y="740685"/>
            <a:ext cx="46652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KDD 1999 Dataset</a:t>
            </a:r>
            <a:endParaRPr lang="en-DE" dirty="0">
              <a:solidFill>
                <a:srgbClr val="FF0000"/>
              </a:solidFill>
            </a:endParaRPr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98AA4F0-E037-BBEE-FBA8-47A5847DB6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86705" y="2003332"/>
            <a:ext cx="8255846" cy="4736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1902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3158FB-A146-1F71-C7A8-E0D1A38920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6DE5855A-9EDB-A777-E543-E1DD6638132F}"/>
              </a:ext>
            </a:extLst>
          </p:cNvPr>
          <p:cNvSpPr/>
          <p:nvPr/>
        </p:nvSpPr>
        <p:spPr>
          <a:xfrm>
            <a:off x="1767734" y="2003332"/>
            <a:ext cx="9629609" cy="4713945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7904BE6-16CA-1E4F-A670-87578B868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22</a:t>
            </a:fld>
            <a:endParaRPr lang="en-US" dirty="0"/>
          </a:p>
        </p:txBody>
      </p:sp>
      <p:pic>
        <p:nvPicPr>
          <p:cNvPr id="8" name="Picture 7" descr="A diagram of a tree&#10;&#10;AI-generated content may be incorrect.">
            <a:extLst>
              <a:ext uri="{FF2B5EF4-FFF2-40B4-BE49-F238E27FC236}">
                <a16:creationId xmlns:a16="http://schemas.microsoft.com/office/drawing/2014/main" id="{06D8F306-B43D-E73C-46C1-0BAB64D871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3643" y="-5343831"/>
            <a:ext cx="8843050" cy="4797405"/>
          </a:xfrm>
          <a:prstGeom prst="rect">
            <a:avLst/>
          </a:prstGeom>
        </p:spPr>
      </p:pic>
      <p:sp>
        <p:nvSpPr>
          <p:cNvPr id="18" name="Title 17">
            <a:extLst>
              <a:ext uri="{FF2B5EF4-FFF2-40B4-BE49-F238E27FC236}">
                <a16:creationId xmlns:a16="http://schemas.microsoft.com/office/drawing/2014/main" id="{CF0652B5-6372-2CF7-13A6-2435EBFAF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9619" y="371948"/>
            <a:ext cx="8843050" cy="529335"/>
          </a:xfrm>
        </p:spPr>
        <p:txBody>
          <a:bodyPr/>
          <a:lstStyle/>
          <a:p>
            <a:r>
              <a:rPr lang="en-US" dirty="0"/>
              <a:t>Performance Analysis</a:t>
            </a:r>
            <a:endParaRPr lang="en-DE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7F5BD63-001D-3DD4-4506-A96D3A8910A5}"/>
              </a:ext>
            </a:extLst>
          </p:cNvPr>
          <p:cNvSpPr txBox="1"/>
          <p:nvPr/>
        </p:nvSpPr>
        <p:spPr>
          <a:xfrm>
            <a:off x="2486705" y="740685"/>
            <a:ext cx="46652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NSL- KDD 1999 Dataset</a:t>
            </a:r>
            <a:endParaRPr lang="en-DE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5" name="Picture 4" descr="A graph with different colored bars&#10;&#10;AI-generated content may be incorrect.">
            <a:extLst>
              <a:ext uri="{FF2B5EF4-FFF2-40B4-BE49-F238E27FC236}">
                <a16:creationId xmlns:a16="http://schemas.microsoft.com/office/drawing/2014/main" id="{1D6D26ED-10FC-D4F8-4542-7A998C2123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6557" y="2003332"/>
            <a:ext cx="8843050" cy="471394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FC338AD-1A1C-DA0F-A9B9-1566D588AC0E}"/>
              </a:ext>
            </a:extLst>
          </p:cNvPr>
          <p:cNvSpPr txBox="1"/>
          <p:nvPr/>
        </p:nvSpPr>
        <p:spPr>
          <a:xfrm>
            <a:off x="2486705" y="985386"/>
            <a:ext cx="6733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Using the validation set provided</a:t>
            </a:r>
            <a:endParaRPr lang="en-D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76035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64D79F-5C93-7A05-4E9F-A7A9FFAE49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7E7EC44E-6A97-886C-FAE6-ECAEC57019F7}"/>
              </a:ext>
            </a:extLst>
          </p:cNvPr>
          <p:cNvSpPr/>
          <p:nvPr/>
        </p:nvSpPr>
        <p:spPr>
          <a:xfrm>
            <a:off x="-6527180" y="2052317"/>
            <a:ext cx="6527180" cy="3047639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56C64D4-84D9-E3AB-B5A2-A4E313A4F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23</a:t>
            </a:fld>
            <a:endParaRPr lang="en-US" dirty="0"/>
          </a:p>
        </p:txBody>
      </p:sp>
      <p:pic>
        <p:nvPicPr>
          <p:cNvPr id="8" name="Picture 7" descr="A diagram of a tree&#10;&#10;AI-generated content may be incorrect.">
            <a:extLst>
              <a:ext uri="{FF2B5EF4-FFF2-40B4-BE49-F238E27FC236}">
                <a16:creationId xmlns:a16="http://schemas.microsoft.com/office/drawing/2014/main" id="{CB74B6DE-15BA-93AA-D8CC-949F1BE815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3643" y="-5343831"/>
            <a:ext cx="8843050" cy="4797405"/>
          </a:xfrm>
          <a:prstGeom prst="rect">
            <a:avLst/>
          </a:prstGeom>
        </p:spPr>
      </p:pic>
      <p:sp>
        <p:nvSpPr>
          <p:cNvPr id="18" name="Title 17">
            <a:extLst>
              <a:ext uri="{FF2B5EF4-FFF2-40B4-BE49-F238E27FC236}">
                <a16:creationId xmlns:a16="http://schemas.microsoft.com/office/drawing/2014/main" id="{65353BB1-9647-58F9-B183-CD92D4A1E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9619" y="371948"/>
            <a:ext cx="8843050" cy="529335"/>
          </a:xfrm>
        </p:spPr>
        <p:txBody>
          <a:bodyPr/>
          <a:lstStyle/>
          <a:p>
            <a:r>
              <a:rPr lang="en-US" dirty="0"/>
              <a:t>Performance Analysis</a:t>
            </a:r>
            <a:endParaRPr lang="en-DE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A0BE80E-01BC-6ED3-50A4-22DC84B039EC}"/>
              </a:ext>
            </a:extLst>
          </p:cNvPr>
          <p:cNvSpPr txBox="1"/>
          <p:nvPr/>
        </p:nvSpPr>
        <p:spPr>
          <a:xfrm>
            <a:off x="2486705" y="740685"/>
            <a:ext cx="46652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NSL- KDD 1999 Dataset</a:t>
            </a:r>
            <a:endParaRPr lang="en-DE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5" name="Picture 4" descr="A graph with different colored bars&#10;&#10;AI-generated content may be incorrect.">
            <a:extLst>
              <a:ext uri="{FF2B5EF4-FFF2-40B4-BE49-F238E27FC236}">
                <a16:creationId xmlns:a16="http://schemas.microsoft.com/office/drawing/2014/main" id="{195D856D-BAC6-9FB7-B8E8-D52CD962BC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6094814" y="2003332"/>
            <a:ext cx="5900959" cy="314561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7DC6C60-89BB-9A53-9B61-66A6170A5551}"/>
              </a:ext>
            </a:extLst>
          </p:cNvPr>
          <p:cNvSpPr txBox="1"/>
          <p:nvPr/>
        </p:nvSpPr>
        <p:spPr>
          <a:xfrm>
            <a:off x="2486705" y="985386"/>
            <a:ext cx="6733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Using the validation set provided</a:t>
            </a:r>
            <a:endParaRPr lang="en-DE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A58CFE-F7FD-B78D-7252-730C15538667}"/>
              </a:ext>
            </a:extLst>
          </p:cNvPr>
          <p:cNvSpPr txBox="1"/>
          <p:nvPr/>
        </p:nvSpPr>
        <p:spPr>
          <a:xfrm>
            <a:off x="2152815" y="2134788"/>
            <a:ext cx="914189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Initial Results when splitting the training dataset: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Was comparable to the original provided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Model Optimization: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Hyperparameter Tuning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PCA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Data Scaling</a:t>
            </a:r>
          </a:p>
          <a:p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Issues to be addressed:</a:t>
            </a:r>
          </a:p>
          <a:p>
            <a:r>
              <a:rPr lang="en-US" dirty="0">
                <a:solidFill>
                  <a:schemeClr val="bg1"/>
                </a:solidFill>
              </a:rPr>
              <a:t>The model showed significant overfitting with training accuracy at 99% while validation remained at 79,9% after extensive tuning</a:t>
            </a:r>
          </a:p>
        </p:txBody>
      </p:sp>
    </p:spTree>
    <p:extLst>
      <p:ext uri="{BB962C8B-B14F-4D97-AF65-F5344CB8AC3E}">
        <p14:creationId xmlns:p14="http://schemas.microsoft.com/office/powerpoint/2010/main" val="31532522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B8C561-13D2-6A32-8424-15137E3996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1B097D68-3ECE-94E4-C763-867BE881C68B}"/>
              </a:ext>
            </a:extLst>
          </p:cNvPr>
          <p:cNvSpPr/>
          <p:nvPr/>
        </p:nvSpPr>
        <p:spPr>
          <a:xfrm>
            <a:off x="-6527180" y="2052317"/>
            <a:ext cx="6527180" cy="3047639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F53EE34-DF72-B3D6-6A0D-49BD36F7B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24</a:t>
            </a:fld>
            <a:endParaRPr lang="en-US" dirty="0"/>
          </a:p>
        </p:txBody>
      </p:sp>
      <p:pic>
        <p:nvPicPr>
          <p:cNvPr id="8" name="Picture 7" descr="A diagram of a tree&#10;&#10;AI-generated content may be incorrect.">
            <a:extLst>
              <a:ext uri="{FF2B5EF4-FFF2-40B4-BE49-F238E27FC236}">
                <a16:creationId xmlns:a16="http://schemas.microsoft.com/office/drawing/2014/main" id="{F819B063-E771-CF48-AD94-83A9B09D51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3643" y="-5343831"/>
            <a:ext cx="8843050" cy="4797405"/>
          </a:xfrm>
          <a:prstGeom prst="rect">
            <a:avLst/>
          </a:prstGeom>
        </p:spPr>
      </p:pic>
      <p:sp>
        <p:nvSpPr>
          <p:cNvPr id="18" name="Title 17">
            <a:extLst>
              <a:ext uri="{FF2B5EF4-FFF2-40B4-BE49-F238E27FC236}">
                <a16:creationId xmlns:a16="http://schemas.microsoft.com/office/drawing/2014/main" id="{6AD74B34-A4E9-F06F-0167-AA5666D49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9619" y="371948"/>
            <a:ext cx="8843050" cy="529335"/>
          </a:xfrm>
        </p:spPr>
        <p:txBody>
          <a:bodyPr/>
          <a:lstStyle/>
          <a:p>
            <a:r>
              <a:rPr lang="en-US" dirty="0"/>
              <a:t>Performance Analysis</a:t>
            </a:r>
            <a:endParaRPr lang="en-DE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6AB5CAA-82ED-D232-C180-02AD5D570662}"/>
              </a:ext>
            </a:extLst>
          </p:cNvPr>
          <p:cNvSpPr txBox="1"/>
          <p:nvPr/>
        </p:nvSpPr>
        <p:spPr>
          <a:xfrm>
            <a:off x="2486705" y="740685"/>
            <a:ext cx="46652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NSL- KDD 1999 Dataset</a:t>
            </a:r>
            <a:endParaRPr lang="en-DE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5" name="Picture 4" descr="A graph with different colored bars&#10;&#10;AI-generated content may be incorrect.">
            <a:extLst>
              <a:ext uri="{FF2B5EF4-FFF2-40B4-BE49-F238E27FC236}">
                <a16:creationId xmlns:a16="http://schemas.microsoft.com/office/drawing/2014/main" id="{31804294-EE55-C4DF-FB40-FCD7944260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6094814" y="2003332"/>
            <a:ext cx="5900959" cy="314561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F5A1466-7FC5-92C0-D475-818C2E685246}"/>
              </a:ext>
            </a:extLst>
          </p:cNvPr>
          <p:cNvSpPr txBox="1"/>
          <p:nvPr/>
        </p:nvSpPr>
        <p:spPr>
          <a:xfrm>
            <a:off x="2486705" y="985386"/>
            <a:ext cx="67334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Using the validation set provided</a:t>
            </a:r>
            <a:endParaRPr lang="en-DE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73FCB8-A2B7-9E45-A9BA-89BC7666B9AB}"/>
              </a:ext>
            </a:extLst>
          </p:cNvPr>
          <p:cNvSpPr txBox="1"/>
          <p:nvPr/>
        </p:nvSpPr>
        <p:spPr>
          <a:xfrm>
            <a:off x="2292850" y="1449334"/>
            <a:ext cx="586555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b="1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Can it be used:</a:t>
            </a:r>
            <a:endParaRPr lang="en-DE" sz="3000" b="1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261560E1-C91D-5022-FAE4-5322EFAD9228}"/>
              </a:ext>
            </a:extLst>
          </p:cNvPr>
          <p:cNvSpPr/>
          <p:nvPr/>
        </p:nvSpPr>
        <p:spPr>
          <a:xfrm>
            <a:off x="1733921" y="2064594"/>
            <a:ext cx="4692556" cy="267388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27E0F4F-06B8-E8BD-B602-2FB4E74123DD}"/>
              </a:ext>
            </a:extLst>
          </p:cNvPr>
          <p:cNvSpPr txBox="1"/>
          <p:nvPr/>
        </p:nvSpPr>
        <p:spPr>
          <a:xfrm>
            <a:off x="2292849" y="2166855"/>
            <a:ext cx="362844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/>
              <a:t>Strong Attack Detection</a:t>
            </a:r>
            <a:endParaRPr lang="en-DE" sz="2200" b="1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B6C59A8-8C1B-EF80-38C5-858D153FF7AA}"/>
              </a:ext>
            </a:extLst>
          </p:cNvPr>
          <p:cNvSpPr/>
          <p:nvPr/>
        </p:nvSpPr>
        <p:spPr>
          <a:xfrm>
            <a:off x="6821145" y="2041352"/>
            <a:ext cx="4776124" cy="2697121"/>
          </a:xfrm>
          <a:prstGeom prst="roundRect">
            <a:avLst/>
          </a:prstGeom>
          <a:solidFill>
            <a:srgbClr val="C78F8F"/>
          </a:solidFill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1C772F7-145C-CA53-0A8B-1C1BA5EAB8F5}"/>
              </a:ext>
            </a:extLst>
          </p:cNvPr>
          <p:cNvSpPr txBox="1"/>
          <p:nvPr/>
        </p:nvSpPr>
        <p:spPr>
          <a:xfrm>
            <a:off x="7108182" y="2166855"/>
            <a:ext cx="453369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sym typeface="Wingdings" panose="05000000000000000000" pitchFamily="2" charset="2"/>
              </a:rPr>
              <a:t>Poor Normal Traffic Recognition</a:t>
            </a:r>
            <a:endParaRPr lang="en-DE" sz="22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778DB19-2940-03AE-615A-0400875AD702}"/>
              </a:ext>
            </a:extLst>
          </p:cNvPr>
          <p:cNvSpPr txBox="1"/>
          <p:nvPr/>
        </p:nvSpPr>
        <p:spPr>
          <a:xfrm>
            <a:off x="2005947" y="2143771"/>
            <a:ext cx="71367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>
                <a:solidFill>
                  <a:schemeClr val="accent2">
                    <a:lumMod val="75000"/>
                  </a:schemeClr>
                </a:solidFill>
                <a:sym typeface="Wingdings" panose="05000000000000000000" pitchFamily="2" charset="2"/>
              </a:rPr>
              <a:t></a:t>
            </a:r>
            <a:endParaRPr lang="en-DE" sz="25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2E51EDC-F7D9-33CD-AB89-3160F63172FE}"/>
              </a:ext>
            </a:extLst>
          </p:cNvPr>
          <p:cNvSpPr txBox="1"/>
          <p:nvPr/>
        </p:nvSpPr>
        <p:spPr>
          <a:xfrm>
            <a:off x="6878738" y="2139988"/>
            <a:ext cx="114857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dirty="0">
                <a:solidFill>
                  <a:srgbClr val="FF0000"/>
                </a:solidFill>
                <a:sym typeface="Wingdings" panose="05000000000000000000" pitchFamily="2" charset="2"/>
              </a:rPr>
              <a:t></a:t>
            </a:r>
            <a:endParaRPr lang="en-DE" sz="2500" dirty="0">
              <a:solidFill>
                <a:srgbClr val="FF0000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66738E6-609E-912D-C6F8-BB1DDA5C22ED}"/>
              </a:ext>
            </a:extLst>
          </p:cNvPr>
          <p:cNvSpPr txBox="1"/>
          <p:nvPr/>
        </p:nvSpPr>
        <p:spPr>
          <a:xfrm>
            <a:off x="2243643" y="2732049"/>
            <a:ext cx="367765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Excellent at identifying actual network attacks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Low false negative rate for attacks</a:t>
            </a:r>
            <a:endParaRPr lang="en-DE" sz="20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312E61C-62C8-BC4A-BB18-A288D979E258}"/>
              </a:ext>
            </a:extLst>
          </p:cNvPr>
          <p:cNvSpPr txBox="1"/>
          <p:nvPr/>
        </p:nvSpPr>
        <p:spPr>
          <a:xfrm>
            <a:off x="7151915" y="2742546"/>
            <a:ext cx="367765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High false positive rate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Would flag about 31% of normal connections as probable attacks</a:t>
            </a:r>
            <a:endParaRPr lang="en-DE" sz="2000" dirty="0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90EEEE7D-D40D-400B-AC4A-3E2C331C6941}"/>
              </a:ext>
            </a:extLst>
          </p:cNvPr>
          <p:cNvSpPr/>
          <p:nvPr/>
        </p:nvSpPr>
        <p:spPr>
          <a:xfrm>
            <a:off x="2087666" y="5033825"/>
            <a:ext cx="9155004" cy="967881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Implication: </a:t>
            </a:r>
          </a:p>
          <a:p>
            <a:r>
              <a:rPr lang="en-US" b="1" dirty="0">
                <a:solidFill>
                  <a:schemeClr val="tx1"/>
                </a:solidFill>
              </a:rPr>
              <a:t>The High false positive rate would make it impractical for deployment without additional filtering mechanisms</a:t>
            </a:r>
            <a:endParaRPr lang="en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50302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4AC507-A794-4719-8FEF-A9A714F7A6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211DC-B56F-4881-91DE-39276A16C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891" y="511762"/>
            <a:ext cx="4960830" cy="2785158"/>
          </a:xfrm>
        </p:spPr>
        <p:txBody>
          <a:bodyPr anchor="b">
            <a:normAutofit/>
          </a:bodyPr>
          <a:lstStyle/>
          <a:p>
            <a:r>
              <a:rPr lang="en-US" dirty="0"/>
              <a:t>Key Findings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6B3AA5C-8154-5EC9-D2AF-397C9F8A29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2640" y="3484615"/>
            <a:ext cx="4958081" cy="2387865"/>
          </a:xfrm>
        </p:spPr>
        <p:txBody>
          <a:bodyPr>
            <a:normAutofit/>
          </a:bodyPr>
          <a:lstStyle/>
          <a:p>
            <a:r>
              <a:rPr lang="en-US" dirty="0"/>
              <a:t>And challenges</a:t>
            </a:r>
          </a:p>
        </p:txBody>
      </p:sp>
      <p:pic>
        <p:nvPicPr>
          <p:cNvPr id="7" name="Video 6" descr="Green Lock In A 3D Electronic System">
            <a:extLst>
              <a:ext uri="{FF2B5EF4-FFF2-40B4-BE49-F238E27FC236}">
                <a16:creationId xmlns:a16="http://schemas.microsoft.com/office/drawing/2014/main" id="{8EBB79EF-D62B-790E-5AD6-4C0D403AF5B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25510" r="25942" b="-1"/>
          <a:stretch>
            <a:fillRect/>
          </a:stretch>
        </p:blipFill>
        <p:spPr>
          <a:xfrm>
            <a:off x="6497638" y="336550"/>
            <a:ext cx="5322887" cy="6184900"/>
          </a:xfrm>
          <a:prstGeom prst="rect">
            <a:avLst/>
          </a:prstGeom>
          <a:noFill/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40B85E8-081D-A061-711C-B2D3C84087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2590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1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68A54D-821A-4FB8-1A11-413A865F15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C906FAB-44F2-CBEF-B8D0-1B1533184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26</a:t>
            </a:fld>
            <a:endParaRPr lang="en-US" dirty="0"/>
          </a:p>
        </p:txBody>
      </p:sp>
      <p:pic>
        <p:nvPicPr>
          <p:cNvPr id="8" name="Picture 7" descr="A diagram of a tree&#10;&#10;AI-generated content may be incorrect.">
            <a:extLst>
              <a:ext uri="{FF2B5EF4-FFF2-40B4-BE49-F238E27FC236}">
                <a16:creationId xmlns:a16="http://schemas.microsoft.com/office/drawing/2014/main" id="{ABC46F55-DA82-B91A-B17D-991133449E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3643" y="-5343831"/>
            <a:ext cx="8843050" cy="4797405"/>
          </a:xfrm>
          <a:prstGeom prst="rect">
            <a:avLst/>
          </a:prstGeom>
        </p:spPr>
      </p:pic>
      <p:sp>
        <p:nvSpPr>
          <p:cNvPr id="18" name="Title 17">
            <a:extLst>
              <a:ext uri="{FF2B5EF4-FFF2-40B4-BE49-F238E27FC236}">
                <a16:creationId xmlns:a16="http://schemas.microsoft.com/office/drawing/2014/main" id="{34008329-BD35-7A7F-58F7-372F25737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2786" y="1332552"/>
            <a:ext cx="8843050" cy="529335"/>
          </a:xfrm>
        </p:spPr>
        <p:txBody>
          <a:bodyPr/>
          <a:lstStyle/>
          <a:p>
            <a:r>
              <a:rPr lang="en-US" dirty="0"/>
              <a:t>Key findings and challenges</a:t>
            </a:r>
            <a:endParaRPr lang="en-DE" dirty="0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12362D08-C897-B95A-2BEE-0E6994EA9E05}"/>
              </a:ext>
            </a:extLst>
          </p:cNvPr>
          <p:cNvSpPr/>
          <p:nvPr/>
        </p:nvSpPr>
        <p:spPr>
          <a:xfrm>
            <a:off x="2243643" y="2078468"/>
            <a:ext cx="9155004" cy="967881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Dataset quality is critical: </a:t>
            </a:r>
          </a:p>
          <a:p>
            <a:r>
              <a:rPr lang="en-US" b="1" dirty="0">
                <a:solidFill>
                  <a:schemeClr val="tx1"/>
                </a:solidFill>
              </a:rPr>
              <a:t>Dataset quality can introduce bias and misleading results</a:t>
            </a:r>
            <a:endParaRPr lang="en-DE" dirty="0">
              <a:solidFill>
                <a:schemeClr val="tx1"/>
              </a:solidFill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7A16C033-1557-479F-0F4C-B28F975259F5}"/>
              </a:ext>
            </a:extLst>
          </p:cNvPr>
          <p:cNvSpPr/>
          <p:nvPr/>
        </p:nvSpPr>
        <p:spPr>
          <a:xfrm>
            <a:off x="2243643" y="3184452"/>
            <a:ext cx="2589614" cy="2955091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Technical Challenges: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Overfitting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Class imbalance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Generalization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Feature engineering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69A20F4D-168F-6A5D-F1F5-9C618448FAC8}"/>
              </a:ext>
            </a:extLst>
          </p:cNvPr>
          <p:cNvSpPr/>
          <p:nvPr/>
        </p:nvSpPr>
        <p:spPr>
          <a:xfrm>
            <a:off x="4878579" y="3158728"/>
            <a:ext cx="6208114" cy="2955091"/>
          </a:xfrm>
          <a:prstGeom prst="roundRect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dirty="0"/>
              <a:t>Main conclusions?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Trade-off : Security vs usability balance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Validation importance: proper validation data is crucial for realistic performance assessment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The need for more clean appliable data for networks intrusion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More Investigation into machine learning algorithms and advanced techniques</a:t>
            </a:r>
          </a:p>
        </p:txBody>
      </p:sp>
    </p:spTree>
    <p:extLst>
      <p:ext uri="{BB962C8B-B14F-4D97-AF65-F5344CB8AC3E}">
        <p14:creationId xmlns:p14="http://schemas.microsoft.com/office/powerpoint/2010/main" val="31754686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8000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>
                <a:lumMod val="50000"/>
              </a:schemeClr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CE1ABEC8-43FD-4F21-A7D2-70200D862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831" y="173735"/>
            <a:ext cx="4409514" cy="2203704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AE5F2E56-9F77-E1C2-EC04-EA959822CA6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1850" y="3079119"/>
            <a:ext cx="4413250" cy="2752725"/>
          </a:xfrm>
        </p:spPr>
        <p:txBody>
          <a:bodyPr/>
          <a:lstStyle/>
          <a:p>
            <a:r>
              <a:rPr lang="en-US" dirty="0"/>
              <a:t>Mohamed Amer</a:t>
            </a:r>
          </a:p>
          <a:p>
            <a:r>
              <a:rPr lang="en-US" dirty="0"/>
              <a:t>Hochschule Hamm-Lippstadt</a:t>
            </a:r>
          </a:p>
          <a:p>
            <a:r>
              <a:rPr lang="en-US" dirty="0"/>
              <a:t>Autonomous Systems A</a:t>
            </a:r>
          </a:p>
          <a:p>
            <a:r>
              <a:rPr lang="en-US" dirty="0"/>
              <a:t>Summer Semester</a:t>
            </a:r>
          </a:p>
        </p:txBody>
      </p:sp>
    </p:spTree>
    <p:extLst>
      <p:ext uri="{BB962C8B-B14F-4D97-AF65-F5344CB8AC3E}">
        <p14:creationId xmlns:p14="http://schemas.microsoft.com/office/powerpoint/2010/main" val="23954649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6A47EB-EA14-3339-BFE7-F273527BE9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D17EC2A-4C14-5C7D-FA67-7AC442C09A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643842"/>
            <a:ext cx="10515601" cy="1140849"/>
          </a:xfrm>
        </p:spPr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3C7B76-D69F-261F-C027-A66A17F513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42D1E8-3CFF-DB4D-F6E1-6619C6B94071}"/>
              </a:ext>
            </a:extLst>
          </p:cNvPr>
          <p:cNvSpPr txBox="1"/>
          <p:nvPr/>
        </p:nvSpPr>
        <p:spPr>
          <a:xfrm>
            <a:off x="784969" y="2100728"/>
            <a:ext cx="10616401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[1] M. </a:t>
            </a:r>
            <a:r>
              <a:rPr lang="en-US" sz="1100" dirty="0" err="1">
                <a:solidFill>
                  <a:schemeClr val="bg1"/>
                </a:solidFill>
              </a:rPr>
              <a:t>Tavallaee</a:t>
            </a:r>
            <a:r>
              <a:rPr lang="en-US" sz="1100" dirty="0">
                <a:solidFill>
                  <a:schemeClr val="bg1"/>
                </a:solidFill>
              </a:rPr>
              <a:t>, E. Bagheri, W. Lu and A. A. Ghorbani, "A detailed analysis of the KDD CUP 99 data set," 2009 IEEE Symposium on Computational Intelligence for Security and Defense Applications, Ottawa, ON, Canada, 2009, pp. 1-6, </a:t>
            </a:r>
            <a:r>
              <a:rPr lang="en-US" sz="1100" dirty="0" err="1">
                <a:solidFill>
                  <a:schemeClr val="bg1"/>
                </a:solidFill>
              </a:rPr>
              <a:t>doi</a:t>
            </a:r>
            <a:r>
              <a:rPr lang="en-US" sz="1100" dirty="0">
                <a:solidFill>
                  <a:schemeClr val="bg1"/>
                </a:solidFill>
              </a:rPr>
              <a:t>: 10.1109/CISDA.2009.5356528. keywords: {</a:t>
            </a:r>
            <a:r>
              <a:rPr lang="en-US" sz="1100" dirty="0" err="1">
                <a:solidFill>
                  <a:schemeClr val="bg1"/>
                </a:solidFill>
              </a:rPr>
              <a:t>Testing;Intrusion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detection;Data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security;Statistical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analysis;Computer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security;Computer</a:t>
            </a:r>
            <a:r>
              <a:rPr lang="en-US" sz="1100" dirty="0">
                <a:solidFill>
                  <a:schemeClr val="bg1"/>
                </a:solidFill>
              </a:rPr>
              <a:t> aided </a:t>
            </a:r>
            <a:r>
              <a:rPr lang="en-US" sz="1100" dirty="0" err="1">
                <a:solidFill>
                  <a:schemeClr val="bg1"/>
                </a:solidFill>
              </a:rPr>
              <a:t>manufacturing;Learning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systems;Computational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intelligence;Computer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networks;Application</a:t>
            </a:r>
            <a:r>
              <a:rPr lang="en-US" sz="1100" dirty="0">
                <a:solidFill>
                  <a:schemeClr val="bg1"/>
                </a:solidFill>
              </a:rPr>
              <a:t> software},</a:t>
            </a:r>
          </a:p>
          <a:p>
            <a:endParaRPr lang="en-US" sz="1100" dirty="0">
              <a:solidFill>
                <a:schemeClr val="bg1"/>
              </a:solidFill>
            </a:endParaRPr>
          </a:p>
          <a:p>
            <a:r>
              <a:rPr lang="en-US" sz="1100" dirty="0">
                <a:solidFill>
                  <a:schemeClr val="bg1"/>
                </a:solidFill>
              </a:rPr>
              <a:t>[2] Z. Ahmad, A. Shahid Khan, C. Wai </a:t>
            </a:r>
            <a:r>
              <a:rPr lang="en-US" sz="1100" dirty="0" err="1">
                <a:solidFill>
                  <a:schemeClr val="bg1"/>
                </a:solidFill>
              </a:rPr>
              <a:t>Shiang</a:t>
            </a:r>
            <a:r>
              <a:rPr lang="en-US" sz="1100" dirty="0">
                <a:solidFill>
                  <a:schemeClr val="bg1"/>
                </a:solidFill>
              </a:rPr>
              <a:t>, J. Abdullah, and </a:t>
            </a:r>
            <a:r>
              <a:rPr lang="en-US" sz="1100" dirty="0" err="1">
                <a:solidFill>
                  <a:schemeClr val="bg1"/>
                </a:solidFill>
              </a:rPr>
              <a:t>F.Ahmad</a:t>
            </a:r>
            <a:r>
              <a:rPr lang="en-US" sz="1100" dirty="0">
                <a:solidFill>
                  <a:schemeClr val="bg1"/>
                </a:solidFill>
              </a:rPr>
              <a:t>, ”Network intrusion detection system: A systematic study </a:t>
            </a:r>
            <a:r>
              <a:rPr lang="en-US" sz="1100" dirty="0" err="1">
                <a:solidFill>
                  <a:schemeClr val="bg1"/>
                </a:solidFill>
              </a:rPr>
              <a:t>ofmachine</a:t>
            </a:r>
            <a:r>
              <a:rPr lang="en-US" sz="1100" dirty="0">
                <a:solidFill>
                  <a:schemeClr val="bg1"/>
                </a:solidFill>
              </a:rPr>
              <a:t> learning and deep learning approaches,” Trans. </a:t>
            </a:r>
            <a:r>
              <a:rPr lang="en-US" sz="1100" dirty="0" err="1">
                <a:solidFill>
                  <a:schemeClr val="bg1"/>
                </a:solidFill>
              </a:rPr>
              <a:t>EmergingTelecommun</a:t>
            </a:r>
            <a:r>
              <a:rPr lang="en-US" sz="1100" dirty="0">
                <a:solidFill>
                  <a:schemeClr val="bg1"/>
                </a:solidFill>
              </a:rPr>
              <a:t>. Technol., vol. 32, no. 1, e4150, 2021. [Online]. </a:t>
            </a:r>
            <a:r>
              <a:rPr lang="en-US" sz="1100" dirty="0" err="1">
                <a:solidFill>
                  <a:schemeClr val="bg1"/>
                </a:solidFill>
              </a:rPr>
              <a:t>Available:https</a:t>
            </a:r>
            <a:r>
              <a:rPr lang="en-US" sz="1100" dirty="0">
                <a:solidFill>
                  <a:schemeClr val="bg1"/>
                </a:solidFill>
              </a:rPr>
              <a:t>://doi.org/10.1002/ett.4150</a:t>
            </a:r>
          </a:p>
          <a:p>
            <a:r>
              <a:rPr lang="en-US" sz="1100" dirty="0">
                <a:solidFill>
                  <a:schemeClr val="bg1"/>
                </a:solidFill>
              </a:rPr>
              <a:t>[3] W. Ma, ”Analysis of anomaly detection method for Internet of </a:t>
            </a:r>
            <a:r>
              <a:rPr lang="en-US" sz="1100" dirty="0" err="1">
                <a:solidFill>
                  <a:schemeClr val="bg1"/>
                </a:solidFill>
              </a:rPr>
              <a:t>Thingsbased</a:t>
            </a:r>
            <a:r>
              <a:rPr lang="en-US" sz="1100" dirty="0">
                <a:solidFill>
                  <a:schemeClr val="bg1"/>
                </a:solidFill>
              </a:rPr>
              <a:t> on deep learning,” Trans. Emerg. </a:t>
            </a:r>
            <a:r>
              <a:rPr lang="en-US" sz="1100" dirty="0" err="1">
                <a:solidFill>
                  <a:schemeClr val="bg1"/>
                </a:solidFill>
              </a:rPr>
              <a:t>Telecommun</a:t>
            </a:r>
            <a:r>
              <a:rPr lang="en-US" sz="1100" dirty="0">
                <a:solidFill>
                  <a:schemeClr val="bg1"/>
                </a:solidFill>
              </a:rPr>
              <a:t>. Technol., vol. 31,no. 6, e3893, 2020. [Online]. Available: </a:t>
            </a:r>
            <a:r>
              <a:rPr lang="en-US" sz="1100" dirty="0">
                <a:solidFill>
                  <a:schemeClr val="bg1"/>
                </a:solidFill>
                <a:hlinkClick r:id="rId3"/>
              </a:rPr>
              <a:t>https://doi.org/10.1002/ett.3893</a:t>
            </a:r>
            <a:endParaRPr lang="en-US" sz="1100" dirty="0">
              <a:solidFill>
                <a:schemeClr val="bg1"/>
              </a:solidFill>
            </a:endParaRPr>
          </a:p>
          <a:p>
            <a:r>
              <a:rPr lang="en-US" sz="1100" dirty="0">
                <a:solidFill>
                  <a:schemeClr val="bg1"/>
                </a:solidFill>
              </a:rPr>
              <a:t>[4] Y. Mehmood, F. Ahmad, I. Yaqoob, A. Adnane, M. Imran, and </a:t>
            </a:r>
            <a:r>
              <a:rPr lang="en-US" sz="1100" dirty="0" err="1">
                <a:solidFill>
                  <a:schemeClr val="bg1"/>
                </a:solidFill>
              </a:rPr>
              <a:t>S.Guizani</a:t>
            </a:r>
            <a:r>
              <a:rPr lang="en-US" sz="1100" dirty="0">
                <a:solidFill>
                  <a:schemeClr val="bg1"/>
                </a:solidFill>
              </a:rPr>
              <a:t>, ”Internet-of-Things-based smart cities: Recent advances </a:t>
            </a:r>
            <a:r>
              <a:rPr lang="en-US" sz="1100" dirty="0" err="1">
                <a:solidFill>
                  <a:schemeClr val="bg1"/>
                </a:solidFill>
              </a:rPr>
              <a:t>andchallenges</a:t>
            </a:r>
            <a:r>
              <a:rPr lang="en-US" sz="1100" dirty="0">
                <a:solidFill>
                  <a:schemeClr val="bg1"/>
                </a:solidFill>
              </a:rPr>
              <a:t>,” IEEE Commun. Mag., vol. 55, no. 9, pp. 16–24, Sep. 2017.[Online]. Available: </a:t>
            </a:r>
            <a:r>
              <a:rPr lang="en-US" sz="1100" dirty="0">
                <a:solidFill>
                  <a:schemeClr val="bg1"/>
                </a:solidFill>
                <a:hlinkClick r:id="rId4"/>
              </a:rPr>
              <a:t>https://doi.org/10.1109/MCOM.2017.1600514</a:t>
            </a:r>
            <a:endParaRPr lang="en-US" sz="1100" dirty="0">
              <a:solidFill>
                <a:schemeClr val="bg1"/>
              </a:solidFill>
            </a:endParaRPr>
          </a:p>
          <a:p>
            <a:r>
              <a:rPr lang="en-US" sz="1100" dirty="0">
                <a:solidFill>
                  <a:schemeClr val="bg1"/>
                </a:solidFill>
              </a:rPr>
              <a:t>[5] A. R. Tapsoba and T. </a:t>
            </a:r>
            <a:r>
              <a:rPr lang="en-US" sz="1100" dirty="0" err="1">
                <a:solidFill>
                  <a:schemeClr val="bg1"/>
                </a:solidFill>
              </a:rPr>
              <a:t>Fr´ed´eric</a:t>
            </a:r>
            <a:r>
              <a:rPr lang="en-US" sz="1100" dirty="0">
                <a:solidFill>
                  <a:schemeClr val="bg1"/>
                </a:solidFill>
              </a:rPr>
              <a:t> OUEDRAOGO, ”Evaluation of super-vised learning algorithms in binary and multi-class network </a:t>
            </a:r>
            <a:r>
              <a:rPr lang="en-US" sz="1100" dirty="0" err="1">
                <a:solidFill>
                  <a:schemeClr val="bg1"/>
                </a:solidFill>
              </a:rPr>
              <a:t>anomaliesdetection</a:t>
            </a:r>
            <a:r>
              <a:rPr lang="en-US" sz="1100" dirty="0">
                <a:solidFill>
                  <a:schemeClr val="bg1"/>
                </a:solidFill>
              </a:rPr>
              <a:t>,” 2021 IEEE AFRICON, Arusha, Tanzania, United </a:t>
            </a:r>
            <a:r>
              <a:rPr lang="en-US" sz="1100" dirty="0" err="1">
                <a:solidFill>
                  <a:schemeClr val="bg1"/>
                </a:solidFill>
              </a:rPr>
              <a:t>Republicof</a:t>
            </a:r>
            <a:r>
              <a:rPr lang="en-US" sz="1100" dirty="0">
                <a:solidFill>
                  <a:schemeClr val="bg1"/>
                </a:solidFill>
              </a:rPr>
              <a:t>, 2021, pp. 1-6, </a:t>
            </a:r>
            <a:r>
              <a:rPr lang="en-US" sz="1100" dirty="0" err="1">
                <a:solidFill>
                  <a:schemeClr val="bg1"/>
                </a:solidFill>
              </a:rPr>
              <a:t>doi</a:t>
            </a:r>
            <a:r>
              <a:rPr lang="en-US" sz="1100" dirty="0">
                <a:solidFill>
                  <a:schemeClr val="bg1"/>
                </a:solidFill>
              </a:rPr>
              <a:t>: 10.1109/AFRICON51333.2021.9570886.keywords: </a:t>
            </a:r>
            <a:r>
              <a:rPr lang="en-US" sz="1100" dirty="0" err="1">
                <a:solidFill>
                  <a:schemeClr val="bg1"/>
                </a:solidFill>
              </a:rPr>
              <a:t>Training;Supervised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learning;Support</a:t>
            </a:r>
            <a:r>
              <a:rPr lang="en-US" sz="1100" dirty="0">
                <a:solidFill>
                  <a:schemeClr val="bg1"/>
                </a:solidFill>
              </a:rPr>
              <a:t> vector </a:t>
            </a:r>
            <a:r>
              <a:rPr lang="en-US" sz="1100" dirty="0" err="1">
                <a:solidFill>
                  <a:schemeClr val="bg1"/>
                </a:solidFill>
              </a:rPr>
              <a:t>machineclassification;Predictive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models;Prediction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algorithms;Featureextraction;Classification</a:t>
            </a:r>
            <a:r>
              <a:rPr lang="en-US" sz="1100" dirty="0">
                <a:solidFill>
                  <a:schemeClr val="bg1"/>
                </a:solidFill>
              </a:rPr>
              <a:t> </a:t>
            </a:r>
            <a:r>
              <a:rPr lang="en-US" sz="1100" dirty="0" err="1">
                <a:solidFill>
                  <a:schemeClr val="bg1"/>
                </a:solidFill>
              </a:rPr>
              <a:t>algorithms;Intrusion</a:t>
            </a:r>
            <a:r>
              <a:rPr lang="en-US" sz="1100" dirty="0">
                <a:solidFill>
                  <a:schemeClr val="bg1"/>
                </a:solidFill>
              </a:rPr>
              <a:t> Detection System(IDS);Supervised Learning Algorithms (SLA);Recursive </a:t>
            </a:r>
            <a:r>
              <a:rPr lang="en-US" sz="1100" dirty="0" err="1">
                <a:solidFill>
                  <a:schemeClr val="bg1"/>
                </a:solidFill>
              </a:rPr>
              <a:t>FeatureElimination</a:t>
            </a:r>
            <a:r>
              <a:rPr lang="en-US" sz="1100" dirty="0">
                <a:solidFill>
                  <a:schemeClr val="bg1"/>
                </a:solidFill>
              </a:rPr>
              <a:t> (RFE);AUC - ROC </a:t>
            </a:r>
            <a:r>
              <a:rPr lang="en-US" sz="1100" dirty="0" err="1">
                <a:solidFill>
                  <a:schemeClr val="bg1"/>
                </a:solidFill>
              </a:rPr>
              <a:t>Curve;NSL-KDD</a:t>
            </a:r>
            <a:r>
              <a:rPr lang="en-US" sz="1100" dirty="0">
                <a:solidFill>
                  <a:schemeClr val="bg1"/>
                </a:solidFill>
              </a:rPr>
              <a:t>,</a:t>
            </a:r>
            <a:endParaRPr lang="en-DE" sz="11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53067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7F7C5-CBA2-9823-0CBA-5BD773998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869" y="579120"/>
            <a:ext cx="11548261" cy="2733306"/>
          </a:xfrm>
        </p:spPr>
        <p:txBody>
          <a:bodyPr/>
          <a:lstStyle/>
          <a:p>
            <a:r>
              <a:rPr lang="en-US" dirty="0"/>
              <a:t>Introduction to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60D053B-A40A-3228-B6D5-3371B9EE2E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868" y="3484615"/>
            <a:ext cx="11562303" cy="2387865"/>
          </a:xfrm>
        </p:spPr>
        <p:txBody>
          <a:bodyPr/>
          <a:lstStyle/>
          <a:p>
            <a:r>
              <a:rPr lang="en-US" dirty="0"/>
              <a:t>Network intrusions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6A971A9-0C5C-DDFC-67F9-2E5A55F12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71937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60903-003B-273E-3584-5312F76C3E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5669" y="113097"/>
            <a:ext cx="7420819" cy="1656304"/>
          </a:xfrm>
        </p:spPr>
        <p:txBody>
          <a:bodyPr/>
          <a:lstStyle/>
          <a:p>
            <a:r>
              <a:rPr lang="en-US" dirty="0"/>
              <a:t>Why network safety matter?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160DFF-2E7E-7A22-819A-C011020DFF01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305669" y="2470150"/>
            <a:ext cx="7420819" cy="3676649"/>
          </a:xfrm>
        </p:spPr>
        <p:txBody>
          <a:bodyPr/>
          <a:lstStyle/>
          <a:p>
            <a:r>
              <a:rPr lang="en-US" dirty="0"/>
              <a:t>Networks are the critical infrastructure for every enterprise and organization</a:t>
            </a:r>
          </a:p>
          <a:p>
            <a:r>
              <a:rPr lang="en-US" dirty="0"/>
              <a:t>The rapid evolution of AI and technology increases the security risks</a:t>
            </a:r>
          </a:p>
          <a:p>
            <a:r>
              <a:rPr lang="en-US" dirty="0"/>
              <a:t>Data privacy and confidentiality is a growing concern to everyone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4347AE7-D6A2-42FB-3D58-6297742FC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2637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BCCAE9-0A67-33EC-8370-087FD3D11E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ED64F3-5764-6DAA-2534-C6B8535D79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5669" y="113097"/>
            <a:ext cx="7420819" cy="1656304"/>
          </a:xfrm>
        </p:spPr>
        <p:txBody>
          <a:bodyPr/>
          <a:lstStyle/>
          <a:p>
            <a:r>
              <a:rPr lang="en-US" dirty="0"/>
              <a:t>Intrusion Detection Systems (IDS)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C5B8BA-7F0A-17CA-1C73-E0DEB284C432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305669" y="2470150"/>
            <a:ext cx="7420819" cy="3676649"/>
          </a:xfrm>
        </p:spPr>
        <p:txBody>
          <a:bodyPr/>
          <a:lstStyle/>
          <a:p>
            <a:r>
              <a:rPr lang="en-US" dirty="0"/>
              <a:t>Goal: Detect any unusual activity in the network</a:t>
            </a:r>
          </a:p>
          <a:p>
            <a:r>
              <a:rPr lang="en-US" dirty="0"/>
              <a:t>Challenge: Real-time detection with a very high accuracy</a:t>
            </a:r>
          </a:p>
          <a:p>
            <a:r>
              <a:rPr lang="en-US" dirty="0"/>
              <a:t>Solution: Machine learning approach</a:t>
            </a:r>
          </a:p>
          <a:p>
            <a:r>
              <a:rPr lang="en-US" dirty="0"/>
              <a:t>Advantage: leveraging data abundancy to efficiently train machine learning models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98E78B1-D4CF-42C8-1599-BB80F7048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31495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tx2"/>
            </a:gs>
            <a:gs pos="79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FEFE388-CD0B-9671-4D4E-D6D8004C88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891" y="511762"/>
            <a:ext cx="4960830" cy="2785158"/>
          </a:xfrm>
        </p:spPr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E4E0F37-0AD5-833C-CBE5-EAE02EC460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2640" y="3484615"/>
            <a:ext cx="4958081" cy="2387865"/>
          </a:xfrm>
        </p:spPr>
        <p:txBody>
          <a:bodyPr/>
          <a:lstStyle/>
          <a:p>
            <a:r>
              <a:rPr lang="en-US" dirty="0"/>
              <a:t>Exploring types of IDS and dataset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D6EA54-3083-FB0D-9011-2353791B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88F66D0-0921-CC7A-3CA8-A0480604F9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981449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284477-ACA9-394F-CF58-71FBB68E23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62219-DC11-C40B-8C47-0B56032F86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5669" y="113097"/>
            <a:ext cx="7420819" cy="1656304"/>
          </a:xfrm>
        </p:spPr>
        <p:txBody>
          <a:bodyPr/>
          <a:lstStyle/>
          <a:p>
            <a:r>
              <a:rPr lang="en-US" dirty="0"/>
              <a:t>Types of IDS</a:t>
            </a:r>
          </a:p>
        </p:txBody>
      </p:sp>
      <p:pic>
        <p:nvPicPr>
          <p:cNvPr id="6" name="Content Placeholder 5" descr="A diagram of a network packet&#10;&#10;AI-generated content may be incorrect.">
            <a:extLst>
              <a:ext uri="{FF2B5EF4-FFF2-40B4-BE49-F238E27FC236}">
                <a16:creationId xmlns:a16="http://schemas.microsoft.com/office/drawing/2014/main" id="{69142632-2EAC-A99E-8A9D-8525F3E0746B}"/>
              </a:ext>
            </a:extLst>
          </p:cNvPr>
          <p:cNvPicPr>
            <a:picLocks noGrp="1" noChangeAspect="1"/>
          </p:cNvPicPr>
          <p:nvPr>
            <p:ph sz="quarter" idx="31"/>
          </p:nvPr>
        </p:nvPicPr>
        <p:blipFill>
          <a:blip r:embed="rId3"/>
          <a:stretch>
            <a:fillRect/>
          </a:stretch>
        </p:blipFill>
        <p:spPr>
          <a:xfrm>
            <a:off x="3611099" y="2065025"/>
            <a:ext cx="7420819" cy="4792975"/>
          </a:xfr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2507881-6FBD-906A-D9F0-217D2B9648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06284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7510C6-A870-6A16-B159-F8F5F0604B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E5709E4-4817-9DCE-6680-88E8B4FA1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334A22-D8D3-9073-E849-B0E155C1C694}"/>
              </a:ext>
            </a:extLst>
          </p:cNvPr>
          <p:cNvSpPr txBox="1"/>
          <p:nvPr/>
        </p:nvSpPr>
        <p:spPr>
          <a:xfrm>
            <a:off x="7660514" y="12685"/>
            <a:ext cx="3265714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>
                <a:solidFill>
                  <a:schemeClr val="bg1"/>
                </a:solidFill>
              </a:rPr>
              <a:t>Anomaly-based intrusion detection system: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Defines profiles of normal user behavior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Detects deviations from normal patterns [2, 3]</a:t>
            </a:r>
          </a:p>
          <a:p>
            <a:endParaRPr lang="en-US" sz="2000" b="1" u="sng" dirty="0">
              <a:solidFill>
                <a:schemeClr val="bg1"/>
              </a:solidFill>
            </a:endParaRPr>
          </a:p>
          <a:p>
            <a:r>
              <a:rPr lang="en-US" sz="2000" b="1" u="sng" dirty="0">
                <a:solidFill>
                  <a:schemeClr val="bg1"/>
                </a:solidFill>
              </a:rPr>
              <a:t>Signature based IDS</a:t>
            </a:r>
          </a:p>
          <a:p>
            <a:endParaRPr lang="en-US" sz="2000" b="1" u="sng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Defines unique signatures for known attacks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Stores signatures in a database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Matches network activity against signatures [2, 3]</a:t>
            </a:r>
          </a:p>
          <a:p>
            <a:br>
              <a:rPr lang="en-US" sz="2000" dirty="0">
                <a:solidFill>
                  <a:schemeClr val="bg1"/>
                </a:solidFill>
              </a:rPr>
            </a:br>
            <a:endParaRPr lang="en-US" sz="2000" b="1" u="sng" dirty="0">
              <a:solidFill>
                <a:schemeClr val="bg1"/>
              </a:solidFill>
            </a:endParaRPr>
          </a:p>
          <a:p>
            <a:endParaRPr lang="en-DE" sz="2000" b="1" u="sng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10" name="Content Placeholder 5" descr="A diagram of a network packet&#10;&#10;AI-generated content may be incorrect.">
            <a:extLst>
              <a:ext uri="{FF2B5EF4-FFF2-40B4-BE49-F238E27FC236}">
                <a16:creationId xmlns:a16="http://schemas.microsoft.com/office/drawing/2014/main" id="{9271DE74-2408-4D2D-B1D0-190C7D2419D6}"/>
              </a:ext>
            </a:extLst>
          </p:cNvPr>
          <p:cNvPicPr>
            <a:picLocks noGrp="1" noChangeAspect="1"/>
          </p:cNvPicPr>
          <p:nvPr>
            <p:ph sz="quarter" idx="3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7420819" cy="5029200"/>
          </a:xfrm>
        </p:spPr>
      </p:pic>
    </p:spTree>
    <p:extLst>
      <p:ext uri="{BB962C8B-B14F-4D97-AF65-F5344CB8AC3E}">
        <p14:creationId xmlns:p14="http://schemas.microsoft.com/office/powerpoint/2010/main" val="22024024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28C785-8766-440A-AE7E-8C6878475F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E3BD5-67BD-D221-21C5-28EE6E51B1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9620" y="162560"/>
            <a:ext cx="8843050" cy="1616904"/>
          </a:xfrm>
        </p:spPr>
        <p:txBody>
          <a:bodyPr anchor="b">
            <a:normAutofit/>
          </a:bodyPr>
          <a:lstStyle/>
          <a:p>
            <a:r>
              <a:rPr lang="en-US" dirty="0"/>
              <a:t>Limitations of SIDS and AIDS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2425755-CF9D-148A-B91A-5294829A6CEA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1480373" y="2301713"/>
            <a:ext cx="5234421" cy="3924485"/>
          </a:xfrm>
        </p:spPr>
        <p:txBody>
          <a:bodyPr/>
          <a:lstStyle/>
          <a:p>
            <a:r>
              <a:rPr lang="en-US" b="1" u="sng" dirty="0"/>
              <a:t>Signature-Based IDS (SIDS):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Fails to detect new types of attacks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Requires a huge extensive database containing signatures of known attacks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Requires high computational requirements [3,4]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8E920877-9C08-2831-32B0-66E356F21A10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6927497" y="2301713"/>
            <a:ext cx="5046790" cy="3924485"/>
          </a:xfrm>
        </p:spPr>
        <p:txBody>
          <a:bodyPr/>
          <a:lstStyle/>
          <a:p>
            <a:r>
              <a:rPr lang="en-US" b="1" u="sng" dirty="0"/>
              <a:t>Anomaly-Based IDS (AIDS)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Difficulty distinguishing normal vs. abnormal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IoT devices complicate profile definition [3, 4] </a:t>
            </a:r>
          </a:p>
          <a:p>
            <a:r>
              <a:rPr lang="en-US" b="1" u="sng" dirty="0">
                <a:solidFill>
                  <a:schemeClr val="accent2">
                    <a:lumMod val="75000"/>
                  </a:schemeClr>
                </a:solidFill>
              </a:rPr>
              <a:t>Advantages: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Can detect novel and new attack types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Adaptive to changing patterns [2]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E9196A8-8D64-30E9-642E-E1C5ADD5F5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FE024F78-56A6-7740-B68D-8D4D026EDF3F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33E44A8-ACD3-2444-FAD3-89EE8BD0249F}"/>
              </a:ext>
            </a:extLst>
          </p:cNvPr>
          <p:cNvCxnSpPr>
            <a:cxnSpLocks/>
          </p:cNvCxnSpPr>
          <p:nvPr/>
        </p:nvCxnSpPr>
        <p:spPr>
          <a:xfrm>
            <a:off x="6821145" y="2150473"/>
            <a:ext cx="0" cy="4522470"/>
          </a:xfrm>
          <a:prstGeom prst="line">
            <a:avLst/>
          </a:prstGeom>
          <a:ln w="38100"/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85478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Custom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11936837_win32_SL_V11" id="{EAD6EF7B-6F25-4469-AF6A-07D6EB1461DD}" vid="{30FEA78B-2F89-4FF0-8415-E3920802C58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77B561B-3A65-4A22-9691-EB838E7F9B8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305301E-11B3-4B9D-A588-21F3C9809371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44137456-21FC-4AE2-8A94-BF06CAF2EB9B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Scientific findings presentation</Template>
  <TotalTime>698</TotalTime>
  <Words>1569</Words>
  <Application>Microsoft Office PowerPoint</Application>
  <PresentationFormat>Widescreen</PresentationFormat>
  <Paragraphs>276</Paragraphs>
  <Slides>28</Slides>
  <Notes>28</Notes>
  <HiddenSlides>0</HiddenSlides>
  <MMClips>3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Arial</vt:lpstr>
      <vt:lpstr>Arial Nova</vt:lpstr>
      <vt:lpstr>Biome</vt:lpstr>
      <vt:lpstr>Calibri</vt:lpstr>
      <vt:lpstr>Times New Roman</vt:lpstr>
      <vt:lpstr>Wingdings</vt:lpstr>
      <vt:lpstr>Custom</vt:lpstr>
      <vt:lpstr>Network Intrusion Detection</vt:lpstr>
      <vt:lpstr>Agenda</vt:lpstr>
      <vt:lpstr>Introduction to</vt:lpstr>
      <vt:lpstr>Why network safety matter?</vt:lpstr>
      <vt:lpstr>Intrusion Detection Systems (IDS)</vt:lpstr>
      <vt:lpstr>Background</vt:lpstr>
      <vt:lpstr>Types of IDS</vt:lpstr>
      <vt:lpstr>PowerPoint Presentation</vt:lpstr>
      <vt:lpstr>Limitations of SIDS and AIDS</vt:lpstr>
      <vt:lpstr>Datasets</vt:lpstr>
      <vt:lpstr>KDD 1999 Cup Dataset</vt:lpstr>
      <vt:lpstr>KDD 1999 Cup Dataset</vt:lpstr>
      <vt:lpstr>Issues in Dataset</vt:lpstr>
      <vt:lpstr>Issues in Dataset</vt:lpstr>
      <vt:lpstr>Data Preprocessing</vt:lpstr>
      <vt:lpstr>Machine Learning</vt:lpstr>
      <vt:lpstr>Random Forest Classifier</vt:lpstr>
      <vt:lpstr>Mathematical Equations</vt:lpstr>
      <vt:lpstr>Performance</vt:lpstr>
      <vt:lpstr>Performance Analysis</vt:lpstr>
      <vt:lpstr>Performance Analysis</vt:lpstr>
      <vt:lpstr>Performance Analysis</vt:lpstr>
      <vt:lpstr>Performance Analysis</vt:lpstr>
      <vt:lpstr>Performance Analysis</vt:lpstr>
      <vt:lpstr>Key Findings</vt:lpstr>
      <vt:lpstr>Key findings and challenges</vt:lpstr>
      <vt:lpstr>THANK YOU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Mohamed Amer</dc:creator>
  <cp:lastModifiedBy>Mohamed Amer</cp:lastModifiedBy>
  <cp:revision>17</cp:revision>
  <dcterms:created xsi:type="dcterms:W3CDTF">2025-06-09T15:32:11Z</dcterms:created>
  <dcterms:modified xsi:type="dcterms:W3CDTF">2025-06-19T20:15:12Z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